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81" r:id="rId4"/>
    <p:sldId id="258" r:id="rId5"/>
    <p:sldId id="275" r:id="rId6"/>
    <p:sldId id="259" r:id="rId7"/>
    <p:sldId id="261" r:id="rId8"/>
    <p:sldId id="283" r:id="rId9"/>
    <p:sldId id="266" r:id="rId10"/>
    <p:sldId id="262" r:id="rId11"/>
    <p:sldId id="276" r:id="rId12"/>
    <p:sldId id="277" r:id="rId13"/>
    <p:sldId id="282" r:id="rId14"/>
    <p:sldId id="278" r:id="rId15"/>
    <p:sldId id="279" r:id="rId16"/>
    <p:sldId id="284" r:id="rId17"/>
    <p:sldId id="265" r:id="rId18"/>
    <p:sldId id="267" r:id="rId19"/>
    <p:sldId id="271" r:id="rId20"/>
    <p:sldId id="274" r:id="rId21"/>
  </p:sldIdLst>
  <p:sldSz cx="12192000" cy="6858000"/>
  <p:notesSz cx="6858000" cy="9144000"/>
  <p:embeddedFontLst>
    <p:embeddedFont>
      <p:font typeface="Manrope" pitchFamily="2" charset="0"/>
      <p:regular r:id="rId23"/>
      <p:bold r:id="rId24"/>
    </p:embeddedFont>
    <p:embeddedFont>
      <p:font typeface="Manrope ExtraBold" pitchFamily="2" charset="0"/>
      <p:regular r:id="rId25"/>
      <p:bold r:id="rId26"/>
    </p:embeddedFont>
    <p:embeddedFont>
      <p:font typeface="Manrope Medium" pitchFamily="2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j+idoWXn4HpR7YAn85SxUW/F90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9CA107-509E-4696-AECD-A88EEA62F408}">
  <a:tblStyle styleId="{3B9CA107-509E-4696-AECD-A88EEA62F40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EFD"/>
          </a:solidFill>
        </a:fill>
      </a:tcStyle>
    </a:wholeTbl>
    <a:band1H>
      <a:tcTxStyle/>
      <a:tcStyle>
        <a:tcBdr/>
        <a:fill>
          <a:solidFill>
            <a:srgbClr val="CCDCF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CDCF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83"/>
    <p:restoredTop sz="94772"/>
  </p:normalViewPr>
  <p:slideViewPr>
    <p:cSldViewPr snapToGrid="0">
      <p:cViewPr varScale="1">
        <p:scale>
          <a:sx n="96" d="100"/>
          <a:sy n="96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DC7C067D-466E-3F48-44E6-34C569BC3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>
            <a:extLst>
              <a:ext uri="{FF2B5EF4-FFF2-40B4-BE49-F238E27FC236}">
                <a16:creationId xmlns:a16="http://schemas.microsoft.com/office/drawing/2014/main" id="{1A58D7B9-0063-908F-C646-B45FC0C9FA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:notes">
            <a:extLst>
              <a:ext uri="{FF2B5EF4-FFF2-40B4-BE49-F238E27FC236}">
                <a16:creationId xmlns:a16="http://schemas.microsoft.com/office/drawing/2014/main" id="{38108676-FE41-D0B0-2849-534EEC14F1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8277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A39E1CF0-BBF2-0BFD-7B7B-DDA0A9D4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>
            <a:extLst>
              <a:ext uri="{FF2B5EF4-FFF2-40B4-BE49-F238E27FC236}">
                <a16:creationId xmlns:a16="http://schemas.microsoft.com/office/drawing/2014/main" id="{DEEB61DF-14D6-4CDA-9ED8-DCBC8D1FF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:notes">
            <a:extLst>
              <a:ext uri="{FF2B5EF4-FFF2-40B4-BE49-F238E27FC236}">
                <a16:creationId xmlns:a16="http://schemas.microsoft.com/office/drawing/2014/main" id="{2560A430-BF28-7AC3-A23D-A9A21E40B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4195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09D9D106-69DA-99F4-24DC-004F6AC17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>
            <a:extLst>
              <a:ext uri="{FF2B5EF4-FFF2-40B4-BE49-F238E27FC236}">
                <a16:creationId xmlns:a16="http://schemas.microsoft.com/office/drawing/2014/main" id="{AF5AA717-BAC7-CC6E-467F-9E73F53F91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:notes">
            <a:extLst>
              <a:ext uri="{FF2B5EF4-FFF2-40B4-BE49-F238E27FC236}">
                <a16:creationId xmlns:a16="http://schemas.microsoft.com/office/drawing/2014/main" id="{66D96B91-C6A0-8EC3-3FED-5325899C7D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6747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44CBF838-5810-0B62-085E-8740F1CA9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>
            <a:extLst>
              <a:ext uri="{FF2B5EF4-FFF2-40B4-BE49-F238E27FC236}">
                <a16:creationId xmlns:a16="http://schemas.microsoft.com/office/drawing/2014/main" id="{CDC9374B-D162-B782-431B-39BBC9BB56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:notes">
            <a:extLst>
              <a:ext uri="{FF2B5EF4-FFF2-40B4-BE49-F238E27FC236}">
                <a16:creationId xmlns:a16="http://schemas.microsoft.com/office/drawing/2014/main" id="{9A0A38B0-C184-B146-4836-9E1C5B2FE2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2504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C96740EC-D7E0-25B3-5C78-7F7D9DAD3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>
            <a:extLst>
              <a:ext uri="{FF2B5EF4-FFF2-40B4-BE49-F238E27FC236}">
                <a16:creationId xmlns:a16="http://schemas.microsoft.com/office/drawing/2014/main" id="{7945EAE2-C837-B7FE-121D-FBD9B8DB20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:notes">
            <a:extLst>
              <a:ext uri="{FF2B5EF4-FFF2-40B4-BE49-F238E27FC236}">
                <a16:creationId xmlns:a16="http://schemas.microsoft.com/office/drawing/2014/main" id="{CD7D95D5-8470-F18D-BE1A-9DE6C3AB72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595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3C7E192B-33E9-D16E-806C-B75F92F56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>
            <a:extLst>
              <a:ext uri="{FF2B5EF4-FFF2-40B4-BE49-F238E27FC236}">
                <a16:creationId xmlns:a16="http://schemas.microsoft.com/office/drawing/2014/main" id="{59CD78E0-6F64-93BB-AF09-A6DFF8C900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0:notes">
            <a:extLst>
              <a:ext uri="{FF2B5EF4-FFF2-40B4-BE49-F238E27FC236}">
                <a16:creationId xmlns:a16="http://schemas.microsoft.com/office/drawing/2014/main" id="{49A4E00A-2482-BA47-B5D7-86C5BA4563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9271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BAF09D86-BF8B-D1ED-B840-EF0E478BA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>
            <a:extLst>
              <a:ext uri="{FF2B5EF4-FFF2-40B4-BE49-F238E27FC236}">
                <a16:creationId xmlns:a16="http://schemas.microsoft.com/office/drawing/2014/main" id="{5A13694A-A04F-39B0-F465-FF9B8BFFFC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:notes">
            <a:extLst>
              <a:ext uri="{FF2B5EF4-FFF2-40B4-BE49-F238E27FC236}">
                <a16:creationId xmlns:a16="http://schemas.microsoft.com/office/drawing/2014/main" id="{2690BC5B-4298-8880-6A4B-AE0053D9C6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1711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mailto:info@causalens.com" TargetMode="External"/><Relationship Id="rId7" Type="http://schemas.openxmlformats.org/officeDocument/2006/relationships/hyperlink" Target="http://www.linkedin.com/company/causalens/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hyperlink" Target="https://twitter.com/causalens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://www.causalens.com/" TargetMode="External"/><Relationship Id="rId9" Type="http://schemas.openxmlformats.org/officeDocument/2006/relationships/hyperlink" Target="mailto:info@causaLens.com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1"/>
          <p:cNvSpPr txBox="1">
            <a:spLocks noGrp="1"/>
          </p:cNvSpPr>
          <p:nvPr>
            <p:ph type="body" idx="1"/>
          </p:nvPr>
        </p:nvSpPr>
        <p:spPr>
          <a:xfrm>
            <a:off x="8371083" y="6096369"/>
            <a:ext cx="3197029" cy="40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71428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title"/>
          </p:nvPr>
        </p:nvSpPr>
        <p:spPr>
          <a:xfrm>
            <a:off x="570989" y="1924666"/>
            <a:ext cx="9025593" cy="295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Manrope"/>
              <a:buNone/>
              <a:defRPr sz="6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CEBD86-DC35-4558-2C7E-36DD505F49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0989" y="5954921"/>
            <a:ext cx="1796291" cy="390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image page">
  <p:cSld name="Large image pag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4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4"/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34"/>
          <p:cNvSpPr txBox="1">
            <a:spLocks noGrp="1"/>
          </p:cNvSpPr>
          <p:nvPr>
            <p:ph type="body" idx="1"/>
          </p:nvPr>
        </p:nvSpPr>
        <p:spPr>
          <a:xfrm>
            <a:off x="442799" y="1800001"/>
            <a:ext cx="11307600" cy="4078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406400" algn="l">
              <a:lnSpc>
                <a:spcPct val="92857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8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228600" algn="l">
              <a:lnSpc>
                <a:spcPct val="26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2"/>
          <p:cNvSpPr txBox="1">
            <a:spLocks noGrp="1"/>
          </p:cNvSpPr>
          <p:nvPr>
            <p:ph type="body" idx="1"/>
          </p:nvPr>
        </p:nvSpPr>
        <p:spPr>
          <a:xfrm>
            <a:off x="442800" y="1800000"/>
            <a:ext cx="11307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3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body" idx="1"/>
          </p:nvPr>
        </p:nvSpPr>
        <p:spPr>
          <a:xfrm>
            <a:off x="442800" y="1800000"/>
            <a:ext cx="5400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body" idx="2"/>
          </p:nvPr>
        </p:nvSpPr>
        <p:spPr>
          <a:xfrm>
            <a:off x="6349202" y="1800000"/>
            <a:ext cx="5400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body" idx="1"/>
          </p:nvPr>
        </p:nvSpPr>
        <p:spPr>
          <a:xfrm>
            <a:off x="442800" y="1800000"/>
            <a:ext cx="3420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body" idx="2"/>
          </p:nvPr>
        </p:nvSpPr>
        <p:spPr>
          <a:xfrm>
            <a:off x="4386000" y="1800000"/>
            <a:ext cx="3420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body" idx="3"/>
          </p:nvPr>
        </p:nvSpPr>
        <p:spPr>
          <a:xfrm>
            <a:off x="8329200" y="1800000"/>
            <a:ext cx="3420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image 50/50">
  <p:cSld name="Text and image 50/50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1"/>
          </p:nvPr>
        </p:nvSpPr>
        <p:spPr>
          <a:xfrm>
            <a:off x="442800" y="1800000"/>
            <a:ext cx="5400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body" idx="2"/>
          </p:nvPr>
        </p:nvSpPr>
        <p:spPr>
          <a:xfrm>
            <a:off x="6349202" y="1800000"/>
            <a:ext cx="5400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image 70/30">
  <p:cSld name="Text and image 70/30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1"/>
          </p:nvPr>
        </p:nvSpPr>
        <p:spPr>
          <a:xfrm>
            <a:off x="442800" y="1800000"/>
            <a:ext cx="3420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2"/>
          </p:nvPr>
        </p:nvSpPr>
        <p:spPr>
          <a:xfrm>
            <a:off x="4386000" y="1800000"/>
            <a:ext cx="3420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3"/>
          </p:nvPr>
        </p:nvSpPr>
        <p:spPr>
          <a:xfrm>
            <a:off x="8329200" y="1800000"/>
            <a:ext cx="3420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page - light blue">
  <p:cSld name="Section page - light blu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0"/>
          <p:cNvSpPr txBox="1">
            <a:spLocks noGrp="1"/>
          </p:cNvSpPr>
          <p:nvPr>
            <p:ph type="title"/>
          </p:nvPr>
        </p:nvSpPr>
        <p:spPr>
          <a:xfrm>
            <a:off x="570989" y="1924665"/>
            <a:ext cx="10053944" cy="295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nrope"/>
              <a:buNone/>
              <a:defRPr sz="6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B05B6E-C555-F092-6B0B-AF07E514DD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0989" y="5872480"/>
            <a:ext cx="1637855" cy="3568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page - dark blue">
  <p:cSld name="Section page - dark blu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"/>
          <p:cNvSpPr txBox="1">
            <a:spLocks noGrp="1"/>
          </p:cNvSpPr>
          <p:nvPr>
            <p:ph type="title"/>
          </p:nvPr>
        </p:nvSpPr>
        <p:spPr>
          <a:xfrm>
            <a:off x="570989" y="1924665"/>
            <a:ext cx="10053944" cy="295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Manrope"/>
              <a:buNone/>
              <a:defRPr sz="6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4F1C2D-3049-4614-35A6-6241C60CE4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0989" y="5954921"/>
            <a:ext cx="1796291" cy="390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 cover">
  <p:cSld name="Back cov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3"/>
          <p:cNvSpPr txBox="1">
            <a:spLocks noGrp="1"/>
          </p:cNvSpPr>
          <p:nvPr>
            <p:ph type="body" idx="1"/>
          </p:nvPr>
        </p:nvSpPr>
        <p:spPr>
          <a:xfrm>
            <a:off x="623888" y="4110605"/>
            <a:ext cx="10053638" cy="66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3020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33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/>
          <p:nvPr/>
        </p:nvSpPr>
        <p:spPr>
          <a:xfrm>
            <a:off x="570989" y="1924665"/>
            <a:ext cx="10053944" cy="295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Manrope"/>
              <a:buNone/>
            </a:pPr>
            <a:r>
              <a:rPr lang="en-GB" sz="6200" b="1" i="0" u="none" strike="noStrike" cap="none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"/>
              </a:rPr>
              <a:t>Thank you</a:t>
            </a:r>
            <a:endParaRPr/>
          </a:p>
        </p:txBody>
      </p:sp>
      <p:sp>
        <p:nvSpPr>
          <p:cNvPr id="96" name="Google Shape;96;p33">
            <a:hlinkClick r:id="rId3"/>
          </p:cNvPr>
          <p:cNvSpPr/>
          <p:nvPr/>
        </p:nvSpPr>
        <p:spPr>
          <a:xfrm>
            <a:off x="8687950" y="5957734"/>
            <a:ext cx="167097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info@causaLens.com</a:t>
            </a:r>
            <a:endParaRPr sz="1000" b="1" i="0" u="none" strike="noStrike" cap="none">
              <a:solidFill>
                <a:schemeClr val="lt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97" name="Google Shape;97;p33">
            <a:hlinkClick r:id="rId4"/>
          </p:cNvPr>
          <p:cNvSpPr/>
          <p:nvPr/>
        </p:nvSpPr>
        <p:spPr>
          <a:xfrm>
            <a:off x="8687949" y="6161463"/>
            <a:ext cx="171153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www.causaLens.com</a:t>
            </a:r>
            <a:endParaRPr sz="1000" b="0" i="0" u="none" strike="noStrike" cap="none">
              <a:solidFill>
                <a:schemeClr val="lt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grpSp>
        <p:nvGrpSpPr>
          <p:cNvPr id="98" name="Google Shape;98;p33"/>
          <p:cNvGrpSpPr/>
          <p:nvPr/>
        </p:nvGrpSpPr>
        <p:grpSpPr>
          <a:xfrm>
            <a:off x="10677832" y="6016451"/>
            <a:ext cx="893252" cy="311083"/>
            <a:chOff x="11125575" y="6407020"/>
            <a:chExt cx="442538" cy="154118"/>
          </a:xfrm>
        </p:grpSpPr>
        <p:pic>
          <p:nvPicPr>
            <p:cNvPr id="99" name="Google Shape;99;p33">
              <a:hlinkClick r:id="rId5"/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125575" y="6407020"/>
              <a:ext cx="187623" cy="154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33">
              <a:hlinkClick r:id="rId7"/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1407294" y="6407020"/>
              <a:ext cx="160819" cy="1541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" name="Google Shape;101;p33">
            <a:hlinkClick r:id="rId9"/>
          </p:cNvPr>
          <p:cNvSpPr/>
          <p:nvPr/>
        </p:nvSpPr>
        <p:spPr>
          <a:xfrm>
            <a:off x="8699155" y="5957734"/>
            <a:ext cx="1634427" cy="224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2A87E4-CB7B-50A3-8501-943AD89C705F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70989" y="5954921"/>
            <a:ext cx="1796291" cy="39036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1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442800" y="1800000"/>
            <a:ext cx="11307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l" rtl="0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"/>
              </a:defRPr>
            </a:lvl2pPr>
            <a:lvl3pPr marL="1371600" marR="0" lvl="2" indent="-330200" algn="l" rtl="0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04800" algn="l" rtl="0">
              <a:lnSpc>
                <a:spcPct val="216666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228600" algn="l" rtl="0">
              <a:lnSpc>
                <a:spcPct val="229565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" name="Google Shape;14;p20"/>
          <p:cNvSpPr txBox="1"/>
          <p:nvPr/>
        </p:nvSpPr>
        <p:spPr>
          <a:xfrm>
            <a:off x="8119188" y="6474597"/>
            <a:ext cx="3319621" cy="18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The Causal AI Enterprise Platform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5AE3B8-5B57-972A-B15A-C8D5F932820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42800" y="6377554"/>
            <a:ext cx="858520" cy="187046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"/>
          <p:cNvSpPr txBox="1">
            <a:spLocks noGrp="1"/>
          </p:cNvSpPr>
          <p:nvPr>
            <p:ph type="body" idx="1"/>
          </p:nvPr>
        </p:nvSpPr>
        <p:spPr>
          <a:xfrm>
            <a:off x="8371083" y="6096369"/>
            <a:ext cx="3197029" cy="40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dirty="0"/>
              <a:t>Mingran Cao</a:t>
            </a:r>
            <a:endParaRPr dirty="0"/>
          </a:p>
        </p:txBody>
      </p:sp>
      <p:sp>
        <p:nvSpPr>
          <p:cNvPr id="111" name="Google Shape;111;p1"/>
          <p:cNvSpPr txBox="1">
            <a:spLocks noGrp="1"/>
          </p:cNvSpPr>
          <p:nvPr>
            <p:ph type="title"/>
          </p:nvPr>
        </p:nvSpPr>
        <p:spPr>
          <a:xfrm>
            <a:off x="570989" y="1924666"/>
            <a:ext cx="9025593" cy="295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Manrope"/>
              <a:buNone/>
            </a:pPr>
            <a:r>
              <a:rPr lang="en-GB" dirty="0"/>
              <a:t>Citi Bike Demand and Allocation Prediction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</a:pPr>
            <a:r>
              <a:rPr lang="en-GB" dirty="0"/>
              <a:t>Geo-spatial Exploration</a:t>
            </a:r>
            <a:endParaRPr dirty="0"/>
          </a:p>
        </p:txBody>
      </p:sp>
      <p:sp>
        <p:nvSpPr>
          <p:cNvPr id="160" name="Google Shape;160;p7"/>
          <p:cNvSpPr txBox="1">
            <a:spLocks noGrp="1"/>
          </p:cNvSpPr>
          <p:nvPr>
            <p:ph type="sldNum" idx="12"/>
          </p:nvPr>
        </p:nvSpPr>
        <p:spPr>
          <a:xfrm>
            <a:off x="11291576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187D2-9D0C-0CFE-AC1A-5C404DB24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7391" y="1151809"/>
            <a:ext cx="1327086" cy="610691"/>
          </a:xfrm>
        </p:spPr>
        <p:txBody>
          <a:bodyPr>
            <a:normAutofit/>
          </a:bodyPr>
          <a:lstStyle/>
          <a:p>
            <a:r>
              <a:rPr lang="en-US" dirty="0"/>
              <a:t>Location</a:t>
            </a:r>
          </a:p>
        </p:txBody>
      </p:sp>
      <p:pic>
        <p:nvPicPr>
          <p:cNvPr id="11" name="Picture 10" descr="A map of a city&#10;&#10;Description automatically generated">
            <a:extLst>
              <a:ext uri="{FF2B5EF4-FFF2-40B4-BE49-F238E27FC236}">
                <a16:creationId xmlns:a16="http://schemas.microsoft.com/office/drawing/2014/main" id="{29B50AF8-CFF7-9472-4AD8-F64052E63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24" y="1762500"/>
            <a:ext cx="4763978" cy="43036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D273DBA-C0C2-DB3C-193C-7EAB6C7A6EFB}"/>
              </a:ext>
            </a:extLst>
          </p:cNvPr>
          <p:cNvGrpSpPr/>
          <p:nvPr/>
        </p:nvGrpSpPr>
        <p:grpSpPr>
          <a:xfrm>
            <a:off x="5788223" y="665345"/>
            <a:ext cx="5740953" cy="5807455"/>
            <a:chOff x="5788223" y="665345"/>
            <a:chExt cx="5740953" cy="5807455"/>
          </a:xfrm>
        </p:grpSpPr>
        <p:pic>
          <p:nvPicPr>
            <p:cNvPr id="5" name="Picture 4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FBB781C8-9B36-29F2-B810-5D3E7E7B6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01" t="-1" b="3422"/>
            <a:stretch/>
          </p:blipFill>
          <p:spPr>
            <a:xfrm>
              <a:off x="6233886" y="970691"/>
              <a:ext cx="5295290" cy="5139823"/>
            </a:xfrm>
            <a:prstGeom prst="rect">
              <a:avLst/>
            </a:prstGeom>
          </p:spPr>
        </p:pic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2AF1CE2F-C25F-0C2E-B49E-EB040EC2492E}"/>
                </a:ext>
              </a:extLst>
            </p:cNvPr>
            <p:cNvSpPr txBox="1">
              <a:spLocks/>
            </p:cNvSpPr>
            <p:nvPr/>
          </p:nvSpPr>
          <p:spPr>
            <a:xfrm>
              <a:off x="8217988" y="665345"/>
              <a:ext cx="1327086" cy="6106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28600" algn="l" rtl="0">
                <a:lnSpc>
                  <a:spcPct val="133333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1pPr>
              <a:lvl2pPr marL="914400" marR="0" lvl="1" indent="-342900" algn="l" rtl="0">
                <a:lnSpc>
                  <a:spcPct val="144444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600" b="1" i="0" u="none" strike="noStrike" cap="none">
                  <a:solidFill>
                    <a:schemeClr val="dk1"/>
                  </a:solidFill>
                  <a:latin typeface="Manrope ExtraBold"/>
                  <a:ea typeface="Manrope ExtraBold"/>
                  <a:cs typeface="Manrope ExtraBold"/>
                  <a:sym typeface="Manrope"/>
                </a:defRPr>
              </a:lvl2pPr>
              <a:lvl3pPr marL="1371600" marR="0" lvl="2" indent="-342900" algn="l" rtl="0">
                <a:lnSpc>
                  <a:spcPct val="144444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3pPr>
              <a:lvl4pPr marL="1828800" marR="0" lvl="3" indent="-342900" algn="l" rtl="0">
                <a:lnSpc>
                  <a:spcPct val="144444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2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4pPr>
              <a:lvl5pPr marL="2286000" marR="0" lvl="4" indent="-228600" algn="l" rtl="0">
                <a:lnSpc>
                  <a:spcPct val="293333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  <a:defRPr sz="2300" b="1" i="0" u="none" strike="noStrike" cap="none">
                  <a:solidFill>
                    <a:schemeClr val="dk1"/>
                  </a:solidFill>
                  <a:latin typeface="Manrope ExtraBold"/>
                  <a:ea typeface="Manrope ExtraBold"/>
                  <a:cs typeface="Manrope ExtraBold"/>
                  <a:sym typeface="Manrope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algn="ctr"/>
              <a:r>
                <a:rPr lang="en-US" dirty="0"/>
                <a:t>Hour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75D480-C4AB-6C41-8FE3-5891E0086CB6}"/>
                </a:ext>
              </a:extLst>
            </p:cNvPr>
            <p:cNvSpPr txBox="1"/>
            <p:nvPr/>
          </p:nvSpPr>
          <p:spPr>
            <a:xfrm>
              <a:off x="8092053" y="6165023"/>
              <a:ext cx="14396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longitude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DA65A2-0E42-E9F6-63CC-A2BD7D0738C6}"/>
                </a:ext>
              </a:extLst>
            </p:cNvPr>
            <p:cNvSpPr txBox="1"/>
            <p:nvPr/>
          </p:nvSpPr>
          <p:spPr>
            <a:xfrm rot="16200000">
              <a:off x="4554711" y="3728711"/>
              <a:ext cx="27748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latitude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3DCDE-B1C9-CF7A-8685-994F2C44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Geo-spatial Exploration – bike ride directionality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18944-5361-18AE-481E-EE2E1753A0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pic>
        <p:nvPicPr>
          <p:cNvPr id="7" name="Screen Recording 2024-10-31 at 23.25.31.mov">
            <a:hlinkClick r:id="" action="ppaction://media"/>
            <a:extLst>
              <a:ext uri="{FF2B5EF4-FFF2-40B4-BE49-F238E27FC236}">
                <a16:creationId xmlns:a16="http://schemas.microsoft.com/office/drawing/2014/main" id="{9825B1E6-4A5F-4630-D2E3-975C89BDE6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600" y="826200"/>
            <a:ext cx="6406372" cy="51894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66F8D7-C3A5-0C5B-AC30-A593A01B566F}"/>
              </a:ext>
            </a:extLst>
          </p:cNvPr>
          <p:cNvSpPr txBox="1"/>
          <p:nvPr/>
        </p:nvSpPr>
        <p:spPr>
          <a:xfrm>
            <a:off x="7094541" y="2507586"/>
            <a:ext cx="44875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Morning and evening peak time despite having similar geo-spatial pattern, have different directionality in terms of how bike ride journeys</a:t>
            </a:r>
          </a:p>
          <a:p>
            <a:endParaRPr lang="en-US" sz="1800" dirty="0"/>
          </a:p>
          <a:p>
            <a:r>
              <a:rPr lang="en-US" sz="1800" dirty="0">
                <a:sym typeface="Wingdings" pitchFamily="2" charset="2"/>
              </a:rPr>
              <a:t> Indicating that probably page rank will be a good feature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2871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9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>
          <a:extLst>
            <a:ext uri="{FF2B5EF4-FFF2-40B4-BE49-F238E27FC236}">
              <a16:creationId xmlns:a16="http://schemas.microsoft.com/office/drawing/2014/main" id="{B643459A-1C08-4B91-2ADC-0B8EBEBEC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>
            <a:extLst>
              <a:ext uri="{FF2B5EF4-FFF2-40B4-BE49-F238E27FC236}">
                <a16:creationId xmlns:a16="http://schemas.microsoft.com/office/drawing/2014/main" id="{2E872017-9D13-80A4-067A-6CB7B8FE3E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715" y="262715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</a:pPr>
            <a:r>
              <a:rPr lang="en-GB" dirty="0"/>
              <a:t>Model training and comparison</a:t>
            </a:r>
            <a:endParaRPr dirty="0"/>
          </a:p>
        </p:txBody>
      </p:sp>
      <p:sp>
        <p:nvSpPr>
          <p:cNvPr id="151" name="Google Shape;151;p6">
            <a:extLst>
              <a:ext uri="{FF2B5EF4-FFF2-40B4-BE49-F238E27FC236}">
                <a16:creationId xmlns:a16="http://schemas.microsoft.com/office/drawing/2014/main" id="{62FE4F74-4F30-446E-E58A-025502AFB8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6FCE00-1BFF-E6D7-0135-FFC1AA1F3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14325"/>
              </p:ext>
            </p:extLst>
          </p:nvPr>
        </p:nvGraphicFramePr>
        <p:xfrm>
          <a:off x="334715" y="2314542"/>
          <a:ext cx="5400000" cy="579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1880480963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3197174985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228820051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1234050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Model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MAE</a:t>
                      </a:r>
                      <a:endParaRPr lang="en-GB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RMSE</a:t>
                      </a:r>
                      <a:endParaRPr lang="en-GB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MAPE</a:t>
                      </a:r>
                      <a:endParaRPr lang="en-GB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26232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XGBoost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4.953383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7.688102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335.977646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19608866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2F64705-97DB-B0AC-3079-8ADC78A312DA}"/>
              </a:ext>
            </a:extLst>
          </p:cNvPr>
          <p:cNvSpPr txBox="1"/>
          <p:nvPr/>
        </p:nvSpPr>
        <p:spPr>
          <a:xfrm>
            <a:off x="276954" y="769192"/>
            <a:ext cx="64105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 </a:t>
            </a:r>
          </a:p>
          <a:p>
            <a:r>
              <a:rPr lang="en-US" dirty="0"/>
              <a:t>1. location (longitude, latitude)</a:t>
            </a:r>
          </a:p>
          <a:p>
            <a:r>
              <a:rPr lang="en-US" dirty="0"/>
              <a:t>2. Temporal features (weekday, hour)</a:t>
            </a:r>
          </a:p>
          <a:p>
            <a:r>
              <a:rPr lang="en-US" dirty="0"/>
              <a:t>3. Graph feature (betweenness, community, </a:t>
            </a:r>
            <a:r>
              <a:rPr lang="en-US" dirty="0" err="1"/>
              <a:t>pagerank</a:t>
            </a:r>
            <a:r>
              <a:rPr lang="en-US" dirty="0"/>
              <a:t>)</a:t>
            </a:r>
          </a:p>
          <a:p>
            <a:r>
              <a:rPr lang="en-US" dirty="0"/>
              <a:t>To predict hourly incoming bikes and outgoing bikes (2024 data as test data)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8104A-D3FA-8FF2-78F7-978B2ADA9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642130"/>
              </p:ext>
            </p:extLst>
          </p:nvPr>
        </p:nvGraphicFramePr>
        <p:xfrm>
          <a:off x="334715" y="3455059"/>
          <a:ext cx="5856052" cy="15717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632448574"/>
                    </a:ext>
                  </a:extLst>
                </a:gridCol>
                <a:gridCol w="1099226">
                  <a:extLst>
                    <a:ext uri="{9D8B030D-6E8A-4147-A177-3AD203B41FA5}">
                      <a16:colId xmlns:a16="http://schemas.microsoft.com/office/drawing/2014/main" val="2044420043"/>
                    </a:ext>
                  </a:extLst>
                </a:gridCol>
                <a:gridCol w="1464013">
                  <a:extLst>
                    <a:ext uri="{9D8B030D-6E8A-4147-A177-3AD203B41FA5}">
                      <a16:colId xmlns:a16="http://schemas.microsoft.com/office/drawing/2014/main" val="3784632035"/>
                    </a:ext>
                  </a:extLst>
                </a:gridCol>
                <a:gridCol w="1464013">
                  <a:extLst>
                    <a:ext uri="{9D8B030D-6E8A-4147-A177-3AD203B41FA5}">
                      <a16:colId xmlns:a16="http://schemas.microsoft.com/office/drawing/2014/main" val="2141006684"/>
                    </a:ext>
                  </a:extLst>
                </a:gridCol>
              </a:tblGrid>
              <a:tr h="32207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Model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MAE</a:t>
                      </a:r>
                      <a:endParaRPr lang="en-GB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RMSE</a:t>
                      </a:r>
                      <a:endParaRPr lang="en-GB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MAPE</a:t>
                      </a:r>
                      <a:endParaRPr lang="en-GB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165333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XGBoost</a:t>
                      </a:r>
                      <a:endParaRPr lang="en-US" b="1" dirty="0"/>
                    </a:p>
                    <a:p>
                      <a:r>
                        <a:rPr lang="en-US" b="1" dirty="0"/>
                        <a:t> (log-transformed)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0.490854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0.637414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49.620517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402256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XGBoost</a:t>
                      </a:r>
                      <a:r>
                        <a:rPr lang="en-US" b="1" dirty="0"/>
                        <a:t> </a:t>
                      </a:r>
                    </a:p>
                    <a:p>
                      <a:r>
                        <a:rPr lang="en-US" b="1" dirty="0"/>
                        <a:t>(log-transformed + </a:t>
                      </a:r>
                      <a:r>
                        <a:rPr lang="en-US" b="1" dirty="0" err="1"/>
                        <a:t>fitler</a:t>
                      </a:r>
                      <a:r>
                        <a:rPr lang="en-US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0.281201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0.366371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9.442455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890127"/>
                  </a:ext>
                </a:extLst>
              </a:tr>
            </a:tbl>
          </a:graphicData>
        </a:graphic>
      </p:graphicFrame>
      <p:pic>
        <p:nvPicPr>
          <p:cNvPr id="10" name="Picture 9" descr="A graph of a bike&#10;&#10;Description automatically generated">
            <a:extLst>
              <a:ext uri="{FF2B5EF4-FFF2-40B4-BE49-F238E27FC236}">
                <a16:creationId xmlns:a16="http://schemas.microsoft.com/office/drawing/2014/main" id="{52FF7008-87D6-1B1E-0369-7E31EC786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005" y="385200"/>
            <a:ext cx="4508454" cy="2705072"/>
          </a:xfrm>
          <a:prstGeom prst="rect">
            <a:avLst/>
          </a:prstGeom>
        </p:spPr>
      </p:pic>
      <p:pic>
        <p:nvPicPr>
          <p:cNvPr id="12" name="Picture 11" descr="A graph of a number of blue bars&#10;&#10;Description automatically generated">
            <a:extLst>
              <a:ext uri="{FF2B5EF4-FFF2-40B4-BE49-F238E27FC236}">
                <a16:creationId xmlns:a16="http://schemas.microsoft.com/office/drawing/2014/main" id="{8798B371-9CA9-0B4A-97AA-3F07E7A8E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005" y="3263408"/>
            <a:ext cx="4934402" cy="29606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49079C-F32B-F638-A35D-E2ACE7DE47EE}"/>
              </a:ext>
            </a:extLst>
          </p:cNvPr>
          <p:cNvSpPr txBox="1"/>
          <p:nvPr/>
        </p:nvSpPr>
        <p:spPr>
          <a:xfrm>
            <a:off x="7187292" y="2961583"/>
            <a:ext cx="1495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Log-transformed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1815D3D3-7FA3-AEB8-B7BC-40025AB3C317}"/>
              </a:ext>
            </a:extLst>
          </p:cNvPr>
          <p:cNvSpPr/>
          <p:nvPr/>
        </p:nvSpPr>
        <p:spPr>
          <a:xfrm>
            <a:off x="6336836" y="2701992"/>
            <a:ext cx="850456" cy="949697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BC478-BE0B-4610-6487-0DF2261DD2FD}"/>
              </a:ext>
            </a:extLst>
          </p:cNvPr>
          <p:cNvSpPr txBox="1"/>
          <p:nvPr/>
        </p:nvSpPr>
        <p:spPr>
          <a:xfrm>
            <a:off x="790767" y="5326596"/>
            <a:ext cx="54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medium of net bike  + a small bike storage buffer as bike supply to stations being filtered </a:t>
            </a:r>
          </a:p>
        </p:txBody>
      </p:sp>
    </p:spTree>
    <p:extLst>
      <p:ext uri="{BB962C8B-B14F-4D97-AF65-F5344CB8AC3E}">
        <p14:creationId xmlns:p14="http://schemas.microsoft.com/office/powerpoint/2010/main" val="18418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5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>
          <a:extLst>
            <a:ext uri="{FF2B5EF4-FFF2-40B4-BE49-F238E27FC236}">
              <a16:creationId xmlns:a16="http://schemas.microsoft.com/office/drawing/2014/main" id="{F66AE9E0-D0B3-6772-D1B7-60BA7AC72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>
            <a:extLst>
              <a:ext uri="{FF2B5EF4-FFF2-40B4-BE49-F238E27FC236}">
                <a16:creationId xmlns:a16="http://schemas.microsoft.com/office/drawing/2014/main" id="{10559A22-861E-DB8B-16EF-F39B1B448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715" y="262715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</a:pPr>
            <a:r>
              <a:rPr lang="en-GB" dirty="0"/>
              <a:t>Model training and comparison</a:t>
            </a:r>
            <a:endParaRPr dirty="0"/>
          </a:p>
        </p:txBody>
      </p:sp>
      <p:sp>
        <p:nvSpPr>
          <p:cNvPr id="151" name="Google Shape;151;p6">
            <a:extLst>
              <a:ext uri="{FF2B5EF4-FFF2-40B4-BE49-F238E27FC236}">
                <a16:creationId xmlns:a16="http://schemas.microsoft.com/office/drawing/2014/main" id="{1114BA7D-3263-5803-D438-20575DD1FF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0F9CC-3B6F-798B-F32A-9BBF557D2D6D}"/>
              </a:ext>
            </a:extLst>
          </p:cNvPr>
          <p:cNvSpPr txBox="1"/>
          <p:nvPr/>
        </p:nvSpPr>
        <p:spPr>
          <a:xfrm>
            <a:off x="276954" y="769192"/>
            <a:ext cx="64105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 </a:t>
            </a:r>
          </a:p>
          <a:p>
            <a:r>
              <a:rPr lang="en-US" dirty="0"/>
              <a:t>1. location (longitude, latitude)</a:t>
            </a:r>
          </a:p>
          <a:p>
            <a:r>
              <a:rPr lang="en-US" dirty="0"/>
              <a:t>2. Temporal features (weekday, hour)</a:t>
            </a:r>
          </a:p>
          <a:p>
            <a:r>
              <a:rPr lang="en-US" dirty="0"/>
              <a:t>3. Graph feature (betweenness, community, </a:t>
            </a:r>
            <a:r>
              <a:rPr lang="en-US" dirty="0" err="1"/>
              <a:t>pagerank</a:t>
            </a:r>
            <a:r>
              <a:rPr lang="en-US" dirty="0"/>
              <a:t>)</a:t>
            </a:r>
          </a:p>
          <a:p>
            <a:r>
              <a:rPr lang="en-US" dirty="0"/>
              <a:t>To predict hourly incoming bikes and outgoing bikes (2024 data as test data)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9CC049-09FF-0501-F0CB-57A4A5DC2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877769"/>
              </p:ext>
            </p:extLst>
          </p:nvPr>
        </p:nvGraphicFramePr>
        <p:xfrm>
          <a:off x="276954" y="2316562"/>
          <a:ext cx="5856052" cy="30347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632448574"/>
                    </a:ext>
                  </a:extLst>
                </a:gridCol>
                <a:gridCol w="1099226">
                  <a:extLst>
                    <a:ext uri="{9D8B030D-6E8A-4147-A177-3AD203B41FA5}">
                      <a16:colId xmlns:a16="http://schemas.microsoft.com/office/drawing/2014/main" val="2044420043"/>
                    </a:ext>
                  </a:extLst>
                </a:gridCol>
                <a:gridCol w="1464013">
                  <a:extLst>
                    <a:ext uri="{9D8B030D-6E8A-4147-A177-3AD203B41FA5}">
                      <a16:colId xmlns:a16="http://schemas.microsoft.com/office/drawing/2014/main" val="3784632035"/>
                    </a:ext>
                  </a:extLst>
                </a:gridCol>
                <a:gridCol w="1464013">
                  <a:extLst>
                    <a:ext uri="{9D8B030D-6E8A-4147-A177-3AD203B41FA5}">
                      <a16:colId xmlns:a16="http://schemas.microsoft.com/office/drawing/2014/main" val="2141006684"/>
                    </a:ext>
                  </a:extLst>
                </a:gridCol>
              </a:tblGrid>
              <a:tr h="32207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Model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MAE</a:t>
                      </a:r>
                      <a:endParaRPr lang="en-GB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RMSE</a:t>
                      </a:r>
                      <a:endParaRPr lang="en-GB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MAPE</a:t>
                      </a:r>
                      <a:endParaRPr lang="en-GB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165333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XGBoost</a:t>
                      </a:r>
                      <a:endParaRPr lang="en-US" b="1" dirty="0"/>
                    </a:p>
                    <a:p>
                      <a:r>
                        <a:rPr lang="en-US" b="1" dirty="0"/>
                        <a:t> (log-transformed)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0.490854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0.637414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49.620517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402256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XGBoost</a:t>
                      </a:r>
                      <a:r>
                        <a:rPr lang="en-US" b="1" dirty="0"/>
                        <a:t> </a:t>
                      </a:r>
                    </a:p>
                    <a:p>
                      <a:r>
                        <a:rPr lang="en-US" b="1" dirty="0"/>
                        <a:t>(log-transformed + </a:t>
                      </a:r>
                      <a:r>
                        <a:rPr lang="en-US" b="1" dirty="0" err="1"/>
                        <a:t>fitler</a:t>
                      </a:r>
                      <a:r>
                        <a:rPr lang="en-US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0.281201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0.366371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9.442455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890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XGBoost</a:t>
                      </a:r>
                      <a:r>
                        <a:rPr lang="en-US" b="1" dirty="0"/>
                        <a:t> + lagged graph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0.275969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0.361943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9.332539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86092"/>
                  </a:ext>
                </a:extLst>
              </a:tr>
              <a:tr h="352092">
                <a:tc>
                  <a:txBody>
                    <a:bodyPr/>
                    <a:lstStyle/>
                    <a:p>
                      <a:r>
                        <a:rPr lang="en-US" b="1" dirty="0" err="1"/>
                        <a:t>XGBoost</a:t>
                      </a:r>
                      <a:r>
                        <a:rPr lang="en-US" b="1" dirty="0"/>
                        <a:t> </a:t>
                      </a:r>
                    </a:p>
                    <a:p>
                      <a:r>
                        <a:rPr lang="en-US" b="1" dirty="0"/>
                        <a:t>(log-transformed + </a:t>
                      </a:r>
                      <a:r>
                        <a:rPr lang="en-US" b="1" dirty="0" err="1"/>
                        <a:t>fitler</a:t>
                      </a:r>
                      <a:r>
                        <a:rPr lang="en-US" b="1" dirty="0"/>
                        <a:t>) parameter</a:t>
                      </a:r>
                    </a:p>
                    <a:p>
                      <a:r>
                        <a:rPr lang="en-US" b="1" dirty="0" err="1"/>
                        <a:t>optimised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0.182729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0.2298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6.371522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699172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F04322AA-17E6-3F4D-DD57-A439897A23F7}"/>
              </a:ext>
            </a:extLst>
          </p:cNvPr>
          <p:cNvGrpSpPr/>
          <p:nvPr/>
        </p:nvGrpSpPr>
        <p:grpSpPr>
          <a:xfrm>
            <a:off x="7565531" y="1195115"/>
            <a:ext cx="3521213" cy="4971920"/>
            <a:chOff x="7565531" y="1195115"/>
            <a:chExt cx="3521213" cy="49719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774559-5086-C100-2E5C-772CE7B9216D}"/>
                </a:ext>
              </a:extLst>
            </p:cNvPr>
            <p:cNvSpPr txBox="1"/>
            <p:nvPr/>
          </p:nvSpPr>
          <p:spPr>
            <a:xfrm>
              <a:off x="7805530" y="1195115"/>
              <a:ext cx="30412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Predictions 2024 November 4</a:t>
              </a:r>
              <a:r>
                <a:rPr lang="en-US" baseline="30000" dirty="0"/>
                <a:t>th</a:t>
              </a:r>
              <a:r>
                <a:rPr lang="en-US" dirty="0"/>
                <a:t> 8am</a:t>
              </a:r>
            </a:p>
          </p:txBody>
        </p:sp>
        <p:pic>
          <p:nvPicPr>
            <p:cNvPr id="6" name="Picture 5" descr="A map of a city with red and blue dots&#10;&#10;Description automatically generated">
              <a:extLst>
                <a:ext uri="{FF2B5EF4-FFF2-40B4-BE49-F238E27FC236}">
                  <a16:creationId xmlns:a16="http://schemas.microsoft.com/office/drawing/2014/main" id="{E54D6B2D-3874-43FA-59D2-1AC5DE529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5531" y="1734553"/>
              <a:ext cx="3521213" cy="44324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847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>
          <a:extLst>
            <a:ext uri="{FF2B5EF4-FFF2-40B4-BE49-F238E27FC236}">
              <a16:creationId xmlns:a16="http://schemas.microsoft.com/office/drawing/2014/main" id="{0E416512-DF0D-F7E6-1154-AE9CCE40D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>
            <a:extLst>
              <a:ext uri="{FF2B5EF4-FFF2-40B4-BE49-F238E27FC236}">
                <a16:creationId xmlns:a16="http://schemas.microsoft.com/office/drawing/2014/main" id="{CA44C0E5-1F53-A5D0-7AAC-7BD7F37157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</a:pPr>
            <a:r>
              <a:rPr lang="en-GB" dirty="0"/>
              <a:t>Feature Explainability</a:t>
            </a:r>
            <a:endParaRPr dirty="0"/>
          </a:p>
        </p:txBody>
      </p:sp>
      <p:sp>
        <p:nvSpPr>
          <p:cNvPr id="151" name="Google Shape;151;p6">
            <a:extLst>
              <a:ext uri="{FF2B5EF4-FFF2-40B4-BE49-F238E27FC236}">
                <a16:creationId xmlns:a16="http://schemas.microsoft.com/office/drawing/2014/main" id="{EA15260B-CB8A-6DA6-C30A-046C6C0CC7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5D2A2F-58D5-CA37-BB95-C98C71366CB2}"/>
              </a:ext>
            </a:extLst>
          </p:cNvPr>
          <p:cNvGrpSpPr/>
          <p:nvPr/>
        </p:nvGrpSpPr>
        <p:grpSpPr>
          <a:xfrm>
            <a:off x="0" y="1156373"/>
            <a:ext cx="6348710" cy="4809383"/>
            <a:chOff x="0" y="1156373"/>
            <a:chExt cx="6348710" cy="4809383"/>
          </a:xfrm>
        </p:grpSpPr>
        <p:pic>
          <p:nvPicPr>
            <p:cNvPr id="11" name="Picture 10" descr="A graph with blue bars&#10;&#10;Description automatically generated">
              <a:extLst>
                <a:ext uri="{FF2B5EF4-FFF2-40B4-BE49-F238E27FC236}">
                  <a16:creationId xmlns:a16="http://schemas.microsoft.com/office/drawing/2014/main" id="{D1A8381C-902B-E993-4EB6-C9BAA7885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92400"/>
              <a:ext cx="6348710" cy="467335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040C95-A38B-58CD-73B9-8DFE240C0F7F}"/>
                </a:ext>
              </a:extLst>
            </p:cNvPr>
            <p:cNvSpPr txBox="1"/>
            <p:nvPr/>
          </p:nvSpPr>
          <p:spPr>
            <a:xfrm>
              <a:off x="1603513" y="1156373"/>
              <a:ext cx="3432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Helvetica" pitchFamily="2" charset="0"/>
                </a:rPr>
                <a:t>Feature Importance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7140C7E-53D2-9247-0E81-EE4AA76041CD}"/>
              </a:ext>
            </a:extLst>
          </p:cNvPr>
          <p:cNvGrpSpPr/>
          <p:nvPr/>
        </p:nvGrpSpPr>
        <p:grpSpPr>
          <a:xfrm>
            <a:off x="5930631" y="969234"/>
            <a:ext cx="6188258" cy="5093799"/>
            <a:chOff x="5930631" y="969234"/>
            <a:chExt cx="6188258" cy="5093799"/>
          </a:xfrm>
        </p:grpSpPr>
        <p:pic>
          <p:nvPicPr>
            <p:cNvPr id="16" name="Picture 15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7130E01A-B54A-779B-DB6C-3B17B89F7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0631" y="1507787"/>
              <a:ext cx="6188258" cy="455524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006DEF-45AE-22E0-6D66-0E527A18E437}"/>
                </a:ext>
              </a:extLst>
            </p:cNvPr>
            <p:cNvSpPr txBox="1"/>
            <p:nvPr/>
          </p:nvSpPr>
          <p:spPr>
            <a:xfrm>
              <a:off x="7156176" y="969234"/>
              <a:ext cx="3432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Helvetica" pitchFamily="2" charset="0"/>
                </a:rPr>
                <a:t>The influence of feature value on the number of incoming bike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949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>
          <a:extLst>
            <a:ext uri="{FF2B5EF4-FFF2-40B4-BE49-F238E27FC236}">
              <a16:creationId xmlns:a16="http://schemas.microsoft.com/office/drawing/2014/main" id="{C78C7BFA-D348-401C-9118-5C7EF6947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79FDB9AC-3F5A-FE4D-474C-65AFDB2FB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416" y="1292400"/>
            <a:ext cx="7531281" cy="5020854"/>
          </a:xfrm>
          <a:prstGeom prst="rect">
            <a:avLst/>
          </a:prstGeom>
        </p:spPr>
      </p:pic>
      <p:sp>
        <p:nvSpPr>
          <p:cNvPr id="148" name="Google Shape;148;p6">
            <a:extLst>
              <a:ext uri="{FF2B5EF4-FFF2-40B4-BE49-F238E27FC236}">
                <a16:creationId xmlns:a16="http://schemas.microsoft.com/office/drawing/2014/main" id="{C3A03432-E796-10BD-A7B9-39F303EB1D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</a:pPr>
            <a:r>
              <a:rPr lang="en-GB" dirty="0"/>
              <a:t>Feature Explainability</a:t>
            </a:r>
            <a:endParaRPr dirty="0"/>
          </a:p>
        </p:txBody>
      </p:sp>
      <p:sp>
        <p:nvSpPr>
          <p:cNvPr id="151" name="Google Shape;151;p6">
            <a:extLst>
              <a:ext uri="{FF2B5EF4-FFF2-40B4-BE49-F238E27FC236}">
                <a16:creationId xmlns:a16="http://schemas.microsoft.com/office/drawing/2014/main" id="{360661B3-F9FF-231E-57C5-C09D52EDA8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742BB-1A07-D773-AC45-756D5EE55DB9}"/>
              </a:ext>
            </a:extLst>
          </p:cNvPr>
          <p:cNvSpPr txBox="1"/>
          <p:nvPr/>
        </p:nvSpPr>
        <p:spPr>
          <a:xfrm>
            <a:off x="3201618" y="1085899"/>
            <a:ext cx="578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The interaction between hour and weekday is captured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DE31499-4CEF-0D7A-ED70-EB81A85BFC46}"/>
              </a:ext>
            </a:extLst>
          </p:cNvPr>
          <p:cNvGrpSpPr/>
          <p:nvPr/>
        </p:nvGrpSpPr>
        <p:grpSpPr>
          <a:xfrm>
            <a:off x="4466382" y="1681997"/>
            <a:ext cx="3172560" cy="1709671"/>
            <a:chOff x="4466382" y="1681997"/>
            <a:chExt cx="3172560" cy="17096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E16D74-A0CB-C4FE-8F43-DBADB2583994}"/>
                </a:ext>
              </a:extLst>
            </p:cNvPr>
            <p:cNvSpPr txBox="1"/>
            <p:nvPr/>
          </p:nvSpPr>
          <p:spPr>
            <a:xfrm>
              <a:off x="4466382" y="1681997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Weekday peaks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65ACCF-48F6-4C08-3831-78BD0080E53B}"/>
                </a:ext>
              </a:extLst>
            </p:cNvPr>
            <p:cNvSpPr txBox="1"/>
            <p:nvPr/>
          </p:nvSpPr>
          <p:spPr>
            <a:xfrm>
              <a:off x="6179888" y="2070908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Weekday peaks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05CB47-5BA9-C937-BDDB-ACD092EA6710}"/>
                </a:ext>
              </a:extLst>
            </p:cNvPr>
            <p:cNvSpPr txBox="1"/>
            <p:nvPr/>
          </p:nvSpPr>
          <p:spPr>
            <a:xfrm>
              <a:off x="5292120" y="3083891"/>
              <a:ext cx="14895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Weekend Peaks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939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>
          <a:extLst>
            <a:ext uri="{FF2B5EF4-FFF2-40B4-BE49-F238E27FC236}">
              <a16:creationId xmlns:a16="http://schemas.microsoft.com/office/drawing/2014/main" id="{D35057A2-06E0-3DF0-A480-65112DF99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>
            <a:extLst>
              <a:ext uri="{FF2B5EF4-FFF2-40B4-BE49-F238E27FC236}">
                <a16:creationId xmlns:a16="http://schemas.microsoft.com/office/drawing/2014/main" id="{9A7A6A82-40E1-641D-61B7-BFD8B2524E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</a:pPr>
            <a:r>
              <a:rPr lang="en-GB" dirty="0"/>
              <a:t>Conclusion</a:t>
            </a:r>
            <a:endParaRPr dirty="0"/>
          </a:p>
        </p:txBody>
      </p:sp>
      <p:sp>
        <p:nvSpPr>
          <p:cNvPr id="151" name="Google Shape;151;p6">
            <a:extLst>
              <a:ext uri="{FF2B5EF4-FFF2-40B4-BE49-F238E27FC236}">
                <a16:creationId xmlns:a16="http://schemas.microsoft.com/office/drawing/2014/main" id="{6587CBB3-743C-C7E1-33F1-4E26D5A898B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6" name="Google Shape;132;p4">
            <a:extLst>
              <a:ext uri="{FF2B5EF4-FFF2-40B4-BE49-F238E27FC236}">
                <a16:creationId xmlns:a16="http://schemas.microsoft.com/office/drawing/2014/main" id="{0D517B2F-67F9-8344-F612-C0E4BB6B3E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1600" y="1449189"/>
            <a:ext cx="11523914" cy="395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GB" sz="2400" dirty="0"/>
              <a:t>Geographical location, hour and directionality of bike ride are important for bike allocation.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GB" sz="2400" dirty="0"/>
              <a:t>Bike demand by station can be predicted and accurately forecasted.</a:t>
            </a:r>
            <a:endParaRPr lang="en-GB" sz="1400"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GB" sz="2400" dirty="0"/>
              <a:t>Predicted bike allocation (2024 November 4</a:t>
            </a:r>
            <a:r>
              <a:rPr lang="en-GB" sz="2400" baseline="30000" dirty="0"/>
              <a:t>th</a:t>
            </a:r>
            <a:r>
              <a:rPr lang="en-GB" sz="2400" dirty="0"/>
              <a:t> 8 am):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2400" dirty="0"/>
              <a:t>Station with most number of bikes needed: </a:t>
            </a:r>
            <a:r>
              <a:rPr lang="en-GB" sz="2400" u="sng" dirty="0"/>
              <a:t>Hamilton Park </a:t>
            </a:r>
            <a:r>
              <a:rPr lang="en-GB" sz="2000" u="sng" dirty="0"/>
              <a:t>16 bikes</a:t>
            </a:r>
            <a:endParaRPr lang="en-GB" sz="2400" u="sng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2400" dirty="0"/>
              <a:t>Station with most number of bike surplus: </a:t>
            </a:r>
            <a:r>
              <a:rPr lang="en-GB" sz="2400" u="sng" dirty="0"/>
              <a:t>Grove St PATH </a:t>
            </a:r>
            <a:r>
              <a:rPr lang="en-GB" sz="2000" u="sng" dirty="0"/>
              <a:t>94 bikes</a:t>
            </a:r>
            <a:endParaRPr lang="en-GB" sz="2400" u="sng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6143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 txBox="1">
            <a:spLocks noGrp="1"/>
          </p:cNvSpPr>
          <p:nvPr>
            <p:ph type="title"/>
          </p:nvPr>
        </p:nvSpPr>
        <p:spPr>
          <a:xfrm>
            <a:off x="570989" y="1924665"/>
            <a:ext cx="10053944" cy="295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nrope"/>
              <a:buNone/>
            </a:pPr>
            <a:r>
              <a:rPr lang="en-GB" dirty="0"/>
              <a:t>Bike allocation rebalancing using network flow algorithm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</a:pPr>
            <a:r>
              <a:rPr lang="en-GB" dirty="0"/>
              <a:t>Using network flow to optimize allocation rebalancing</a:t>
            </a:r>
            <a:endParaRPr dirty="0"/>
          </a:p>
        </p:txBody>
      </p:sp>
      <p:sp>
        <p:nvSpPr>
          <p:cNvPr id="194" name="Google Shape;194;p12"/>
          <p:cNvSpPr txBox="1">
            <a:spLocks noGrp="1"/>
          </p:cNvSpPr>
          <p:nvPr>
            <p:ph type="sldNum" idx="12"/>
          </p:nvPr>
        </p:nvSpPr>
        <p:spPr>
          <a:xfrm>
            <a:off x="1131676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E8C513C-774D-0606-A075-F270130F0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33" y="826199"/>
            <a:ext cx="6424494" cy="5577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FD5309-32CA-BB26-B9A9-41F6FFC64A01}"/>
              </a:ext>
            </a:extLst>
          </p:cNvPr>
          <p:cNvSpPr txBox="1"/>
          <p:nvPr/>
        </p:nvSpPr>
        <p:spPr>
          <a:xfrm>
            <a:off x="6753406" y="2832563"/>
            <a:ext cx="50385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Surplus if </a:t>
            </a:r>
            <a:r>
              <a:rPr lang="en-US" sz="2000" dirty="0" err="1"/>
              <a:t>incoming_bikes</a:t>
            </a:r>
            <a:r>
              <a:rPr lang="en-US" sz="2000" dirty="0"/>
              <a:t> &gt; outgoing bikes</a:t>
            </a:r>
          </a:p>
          <a:p>
            <a:r>
              <a:rPr lang="en-US" sz="2000" dirty="0"/>
              <a:t>Deficit   if </a:t>
            </a:r>
            <a:r>
              <a:rPr lang="en-US" sz="2000" dirty="0" err="1"/>
              <a:t>incoming_bikes</a:t>
            </a:r>
            <a:r>
              <a:rPr lang="en-US" sz="2000" dirty="0"/>
              <a:t> &lt; outgoing bikes</a:t>
            </a:r>
          </a:p>
          <a:p>
            <a:r>
              <a:rPr lang="en-US" sz="2000" dirty="0"/>
              <a:t>Solve using </a:t>
            </a:r>
            <a:r>
              <a:rPr lang="en-GB" sz="2000" dirty="0" err="1"/>
              <a:t>nx.min_cost_flow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</a:pPr>
            <a:r>
              <a:rPr lang="en-GB" dirty="0"/>
              <a:t>Graph</a:t>
            </a:r>
            <a:endParaRPr dirty="0"/>
          </a:p>
        </p:txBody>
      </p:sp>
      <p:sp>
        <p:nvSpPr>
          <p:cNvPr id="237" name="Google Shape;237;p16"/>
          <p:cNvSpPr/>
          <p:nvPr/>
        </p:nvSpPr>
        <p:spPr>
          <a:xfrm rot="-2700000">
            <a:off x="3889734" y="2219932"/>
            <a:ext cx="2269568" cy="682162"/>
          </a:xfrm>
          <a:custGeom>
            <a:avLst/>
            <a:gdLst/>
            <a:ahLst/>
            <a:cxnLst/>
            <a:rect l="l" t="t" r="r" b="b"/>
            <a:pathLst>
              <a:path w="2269568" h="682162" extrusionOk="0">
                <a:moveTo>
                  <a:pt x="2269030" y="485010"/>
                </a:moveTo>
                <a:lnTo>
                  <a:pt x="2269567" y="485605"/>
                </a:lnTo>
                <a:lnTo>
                  <a:pt x="2269568" y="682162"/>
                </a:lnTo>
                <a:lnTo>
                  <a:pt x="2100087" y="682162"/>
                </a:lnTo>
                <a:lnTo>
                  <a:pt x="2086695" y="667345"/>
                </a:lnTo>
                <a:cubicBezTo>
                  <a:pt x="1574839" y="155490"/>
                  <a:pt x="764834" y="123499"/>
                  <a:pt x="215710" y="571373"/>
                </a:cubicBezTo>
                <a:lnTo>
                  <a:pt x="198877" y="586587"/>
                </a:lnTo>
                <a:lnTo>
                  <a:pt x="198877" y="419203"/>
                </a:lnTo>
                <a:lnTo>
                  <a:pt x="0" y="419203"/>
                </a:lnTo>
                <a:lnTo>
                  <a:pt x="52959" y="371336"/>
                </a:lnTo>
                <a:cubicBezTo>
                  <a:pt x="703364" y="-159144"/>
                  <a:pt x="1662767" y="-121253"/>
                  <a:pt x="2269030" y="4850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6"/>
          <p:cNvSpPr/>
          <p:nvPr/>
        </p:nvSpPr>
        <p:spPr>
          <a:xfrm rot="-2700000">
            <a:off x="6550783" y="1479953"/>
            <a:ext cx="677141" cy="2269466"/>
          </a:xfrm>
          <a:custGeom>
            <a:avLst/>
            <a:gdLst/>
            <a:ahLst/>
            <a:cxnLst/>
            <a:rect l="l" t="t" r="r" b="b"/>
            <a:pathLst>
              <a:path w="677141" h="2269466" extrusionOk="0">
                <a:moveTo>
                  <a:pt x="262568" y="0"/>
                </a:moveTo>
                <a:lnTo>
                  <a:pt x="305806" y="47836"/>
                </a:lnTo>
                <a:cubicBezTo>
                  <a:pt x="836285" y="698241"/>
                  <a:pt x="798394" y="1657644"/>
                  <a:pt x="192131" y="2263907"/>
                </a:cubicBezTo>
                <a:lnTo>
                  <a:pt x="185982" y="2269465"/>
                </a:lnTo>
                <a:lnTo>
                  <a:pt x="0" y="2269466"/>
                </a:lnTo>
                <a:lnTo>
                  <a:pt x="0" y="2090426"/>
                </a:lnTo>
                <a:lnTo>
                  <a:pt x="9796" y="2081572"/>
                </a:lnTo>
                <a:cubicBezTo>
                  <a:pt x="521651" y="1569716"/>
                  <a:pt x="553642" y="759711"/>
                  <a:pt x="105769" y="210587"/>
                </a:cubicBezTo>
                <a:lnTo>
                  <a:pt x="86369" y="189124"/>
                </a:lnTo>
                <a:lnTo>
                  <a:pt x="262569" y="189124"/>
                </a:lnTo>
                <a:lnTo>
                  <a:pt x="26256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6"/>
          <p:cNvSpPr/>
          <p:nvPr/>
        </p:nvSpPr>
        <p:spPr>
          <a:xfrm rot="-2700000">
            <a:off x="4632534" y="3288018"/>
            <a:ext cx="686792" cy="2264939"/>
          </a:xfrm>
          <a:custGeom>
            <a:avLst/>
            <a:gdLst/>
            <a:ahLst/>
            <a:cxnLst/>
            <a:rect l="l" t="t" r="r" b="b"/>
            <a:pathLst>
              <a:path w="686792" h="2264939" extrusionOk="0">
                <a:moveTo>
                  <a:pt x="686792" y="0"/>
                </a:moveTo>
                <a:lnTo>
                  <a:pt x="686792" y="160667"/>
                </a:lnTo>
                <a:lnTo>
                  <a:pt x="667345" y="178243"/>
                </a:lnTo>
                <a:cubicBezTo>
                  <a:pt x="155490" y="690099"/>
                  <a:pt x="123499" y="1500104"/>
                  <a:pt x="571373" y="2049228"/>
                </a:cubicBezTo>
                <a:lnTo>
                  <a:pt x="586587" y="2066061"/>
                </a:lnTo>
                <a:lnTo>
                  <a:pt x="419204" y="2066061"/>
                </a:lnTo>
                <a:lnTo>
                  <a:pt x="419204" y="2264939"/>
                </a:lnTo>
                <a:lnTo>
                  <a:pt x="371336" y="2211979"/>
                </a:lnTo>
                <a:cubicBezTo>
                  <a:pt x="-123779" y="1604934"/>
                  <a:pt x="-123779" y="728718"/>
                  <a:pt x="371336" y="121673"/>
                </a:cubicBezTo>
                <a:lnTo>
                  <a:pt x="481310" y="1"/>
                </a:lnTo>
                <a:lnTo>
                  <a:pt x="68679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6"/>
          <p:cNvSpPr/>
          <p:nvPr/>
        </p:nvSpPr>
        <p:spPr>
          <a:xfrm rot="-2700000">
            <a:off x="5701224" y="4129454"/>
            <a:ext cx="2254260" cy="686792"/>
          </a:xfrm>
          <a:custGeom>
            <a:avLst/>
            <a:gdLst/>
            <a:ahLst/>
            <a:cxnLst/>
            <a:rect l="l" t="t" r="r" b="b"/>
            <a:pathLst>
              <a:path w="2254260" h="686792" extrusionOk="0">
                <a:moveTo>
                  <a:pt x="2075712" y="91482"/>
                </a:moveTo>
                <a:lnTo>
                  <a:pt x="2075711" y="277240"/>
                </a:lnTo>
                <a:lnTo>
                  <a:pt x="2254260" y="277240"/>
                </a:lnTo>
                <a:lnTo>
                  <a:pt x="2211979" y="315457"/>
                </a:lnTo>
                <a:cubicBezTo>
                  <a:pt x="1604934" y="810571"/>
                  <a:pt x="728718" y="810571"/>
                  <a:pt x="121673" y="315457"/>
                </a:cubicBezTo>
                <a:lnTo>
                  <a:pt x="1" y="205482"/>
                </a:lnTo>
                <a:lnTo>
                  <a:pt x="0" y="0"/>
                </a:lnTo>
                <a:lnTo>
                  <a:pt x="160666" y="0"/>
                </a:lnTo>
                <a:lnTo>
                  <a:pt x="178243" y="19447"/>
                </a:lnTo>
                <a:cubicBezTo>
                  <a:pt x="690099" y="531302"/>
                  <a:pt x="1500104" y="563293"/>
                  <a:pt x="2049228" y="115420"/>
                </a:cubicBezTo>
                <a:lnTo>
                  <a:pt x="2075712" y="91482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6"/>
          <p:cNvSpPr txBox="1"/>
          <p:nvPr/>
        </p:nvSpPr>
        <p:spPr>
          <a:xfrm>
            <a:off x="8655857" y="4590220"/>
            <a:ext cx="270527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"/>
              </a:rPr>
              <a:t>Bike Re-allocation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Network flow algorithm</a:t>
            </a:r>
          </a:p>
        </p:txBody>
      </p:sp>
      <p:sp>
        <p:nvSpPr>
          <p:cNvPr id="243" name="Google Shape;243;p16"/>
          <p:cNvSpPr txBox="1"/>
          <p:nvPr/>
        </p:nvSpPr>
        <p:spPr>
          <a:xfrm>
            <a:off x="830867" y="4590221"/>
            <a:ext cx="242762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"/>
              </a:rPr>
              <a:t>Feature Explainability</a:t>
            </a:r>
            <a:endParaRPr sz="1600" b="0" i="0" u="none" strike="noStrike" cap="none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44" name="Google Shape;244;p16"/>
          <p:cNvSpPr txBox="1"/>
          <p:nvPr/>
        </p:nvSpPr>
        <p:spPr>
          <a:xfrm>
            <a:off x="442800" y="1829356"/>
            <a:ext cx="2815691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GB" sz="1600" b="1" dirty="0">
                <a:solidFill>
                  <a:schemeClr val="dk1"/>
                </a:solidFill>
                <a:latin typeface="Manrope ExtraBold"/>
                <a:sym typeface="Manrope"/>
              </a:rPr>
              <a:t>Total bike needed per day prediction</a:t>
            </a:r>
          </a:p>
          <a:p>
            <a:pPr algn="r">
              <a:buClr>
                <a:schemeClr val="dk1"/>
              </a:buClr>
              <a:buSzPts val="1600"/>
            </a:pP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Season, Weekday and Hour matters</a:t>
            </a:r>
            <a:endParaRPr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R="0" algn="r" rtl="0" fontAlgn="t"/>
            <a:r>
              <a:rPr lang="en-GB" sz="160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MAPE:15.71</a:t>
            </a:r>
            <a:endParaRPr lang="en-GB" sz="160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245" name="Google Shape;245;p16"/>
          <p:cNvSpPr/>
          <p:nvPr/>
        </p:nvSpPr>
        <p:spPr>
          <a:xfrm>
            <a:off x="4680308" y="3282577"/>
            <a:ext cx="2496032" cy="455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 Brief Summary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" name="Google Shape;246;p16"/>
          <p:cNvGrpSpPr/>
          <p:nvPr/>
        </p:nvGrpSpPr>
        <p:grpSpPr>
          <a:xfrm>
            <a:off x="7367214" y="2311096"/>
            <a:ext cx="1108096" cy="2402237"/>
            <a:chOff x="7375012" y="2679281"/>
            <a:chExt cx="1195550" cy="2402237"/>
          </a:xfrm>
        </p:grpSpPr>
        <p:cxnSp>
          <p:nvCxnSpPr>
            <p:cNvPr id="247" name="Google Shape;247;p16"/>
            <p:cNvCxnSpPr/>
            <p:nvPr/>
          </p:nvCxnSpPr>
          <p:spPr>
            <a:xfrm>
              <a:off x="7375012" y="2679281"/>
              <a:ext cx="119555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dot"/>
              <a:round/>
              <a:headEnd type="oval" w="med" len="med"/>
              <a:tailEnd type="none" w="sm" len="sm"/>
            </a:ln>
          </p:spPr>
        </p:cxnSp>
        <p:cxnSp>
          <p:nvCxnSpPr>
            <p:cNvPr id="248" name="Google Shape;248;p16"/>
            <p:cNvCxnSpPr/>
            <p:nvPr/>
          </p:nvCxnSpPr>
          <p:spPr>
            <a:xfrm>
              <a:off x="7375012" y="5081518"/>
              <a:ext cx="119555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dot"/>
              <a:round/>
              <a:headEnd type="oval" w="med" len="med"/>
              <a:tailEnd type="none" w="sm" len="sm"/>
            </a:ln>
          </p:spPr>
        </p:cxnSp>
      </p:grpSp>
      <p:grpSp>
        <p:nvGrpSpPr>
          <p:cNvPr id="249" name="Google Shape;249;p16"/>
          <p:cNvGrpSpPr/>
          <p:nvPr/>
        </p:nvGrpSpPr>
        <p:grpSpPr>
          <a:xfrm flipH="1">
            <a:off x="3408497" y="2311096"/>
            <a:ext cx="1059508" cy="2402237"/>
            <a:chOff x="7375012" y="2679281"/>
            <a:chExt cx="1195550" cy="2402237"/>
          </a:xfrm>
        </p:grpSpPr>
        <p:cxnSp>
          <p:nvCxnSpPr>
            <p:cNvPr id="250" name="Google Shape;250;p16"/>
            <p:cNvCxnSpPr/>
            <p:nvPr/>
          </p:nvCxnSpPr>
          <p:spPr>
            <a:xfrm>
              <a:off x="7375012" y="2679281"/>
              <a:ext cx="119555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dot"/>
              <a:round/>
              <a:headEnd type="oval" w="med" len="med"/>
              <a:tailEnd type="none" w="sm" len="sm"/>
            </a:ln>
          </p:spPr>
        </p:cxnSp>
        <p:cxnSp>
          <p:nvCxnSpPr>
            <p:cNvPr id="251" name="Google Shape;251;p16"/>
            <p:cNvCxnSpPr/>
            <p:nvPr/>
          </p:nvCxnSpPr>
          <p:spPr>
            <a:xfrm>
              <a:off x="7375012" y="5081518"/>
              <a:ext cx="119555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dot"/>
              <a:round/>
              <a:headEnd type="oval" w="med" len="med"/>
              <a:tailEnd type="none" w="sm" len="sm"/>
            </a:ln>
          </p:spPr>
        </p:cxnSp>
      </p:grpSp>
      <p:sp>
        <p:nvSpPr>
          <p:cNvPr id="252" name="Google Shape;252;p16"/>
          <p:cNvSpPr txBox="1">
            <a:spLocks noGrp="1"/>
          </p:cNvSpPr>
          <p:nvPr>
            <p:ph type="sldNum" idx="12"/>
          </p:nvPr>
        </p:nvSpPr>
        <p:spPr>
          <a:xfrm>
            <a:off x="1131676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sp>
        <p:nvSpPr>
          <p:cNvPr id="2" name="Google Shape;244;p16">
            <a:extLst>
              <a:ext uri="{FF2B5EF4-FFF2-40B4-BE49-F238E27FC236}">
                <a16:creationId xmlns:a16="http://schemas.microsoft.com/office/drawing/2014/main" id="{B2A9BEB3-E354-C2E5-490F-1ABB0EB60254}"/>
              </a:ext>
            </a:extLst>
          </p:cNvPr>
          <p:cNvSpPr txBox="1"/>
          <p:nvPr/>
        </p:nvSpPr>
        <p:spPr>
          <a:xfrm>
            <a:off x="8581399" y="1746152"/>
            <a:ext cx="273536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GB" sz="1600" b="1" dirty="0">
                <a:solidFill>
                  <a:schemeClr val="dk1"/>
                </a:solidFill>
                <a:latin typeface="Manrope ExtraBold"/>
                <a:sym typeface="Manrope"/>
              </a:rPr>
              <a:t>Bike needed at individual station prediction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Manrope"/>
              </a:rPr>
              <a:t>Geospatial location, Hour and </a:t>
            </a:r>
            <a:r>
              <a:rPr lang="en-GB" sz="16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Manrope"/>
              </a:rPr>
              <a:t>Pagerank</a:t>
            </a:r>
            <a:r>
              <a:rPr lang="en-GB" sz="16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Manrope"/>
              </a:rPr>
              <a:t> matters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R="0" rtl="0" fontAlgn="t"/>
            <a:r>
              <a:rPr lang="en-GB" sz="160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MAPE: 6.37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</a:pPr>
            <a:r>
              <a:rPr lang="en-GB" dirty="0"/>
              <a:t>The problem</a:t>
            </a:r>
            <a:endParaRPr dirty="0"/>
          </a:p>
        </p:txBody>
      </p:sp>
      <p:sp>
        <p:nvSpPr>
          <p:cNvPr id="117" name="Google Shape;117;p2"/>
          <p:cNvSpPr txBox="1">
            <a:spLocks noGrp="1"/>
          </p:cNvSpPr>
          <p:nvPr>
            <p:ph type="body" idx="1"/>
          </p:nvPr>
        </p:nvSpPr>
        <p:spPr>
          <a:xfrm>
            <a:off x="442800" y="1579461"/>
            <a:ext cx="10603152" cy="401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GB" sz="2200" dirty="0"/>
              <a:t>1. How many bikes are needed in total ? (Demand Prediction)</a:t>
            </a:r>
            <a:endParaRPr sz="2200" dirty="0"/>
          </a:p>
          <a:p>
            <a:pPr marL="0" lvl="0" indent="0">
              <a:lnSpc>
                <a:spcPct val="145454"/>
              </a:lnSpc>
              <a:spcBef>
                <a:spcPts val="2200"/>
              </a:spcBef>
              <a:buSzPts val="2200"/>
            </a:pPr>
            <a:r>
              <a:rPr lang="en-GB" sz="2200" dirty="0"/>
              <a:t>	</a:t>
            </a:r>
            <a:r>
              <a:rPr lang="en-GB" sz="2200" dirty="0">
                <a:sym typeface="Wingdings" pitchFamily="2" charset="2"/>
              </a:rPr>
              <a:t> Key factors: </a:t>
            </a:r>
            <a:r>
              <a:rPr lang="en-GB" sz="2200" dirty="0"/>
              <a:t>season, weekday and hour</a:t>
            </a:r>
            <a:endParaRPr lang="en-GB" sz="2200" dirty="0">
              <a:sym typeface="Wingdings" pitchFamily="2" charset="2"/>
            </a:endParaRPr>
          </a:p>
          <a:p>
            <a:pPr marL="0" lvl="0" indent="0" algn="l" rtl="0">
              <a:lnSpc>
                <a:spcPct val="145454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GB" sz="2200" dirty="0">
                <a:sym typeface="Wingdings" pitchFamily="2" charset="2"/>
              </a:rPr>
              <a:t>2. How are bikes distributed across stations?</a:t>
            </a:r>
          </a:p>
          <a:p>
            <a:pPr marL="0" lvl="0" indent="0" algn="l" rtl="0">
              <a:lnSpc>
                <a:spcPct val="145454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GB" sz="2200" dirty="0">
                <a:sym typeface="Wingdings" pitchFamily="2" charset="2"/>
              </a:rPr>
              <a:t>	Key factors: geographical location, hour and </a:t>
            </a:r>
            <a:r>
              <a:rPr lang="en-GB" sz="2200" dirty="0" err="1">
                <a:sym typeface="Wingdings" pitchFamily="2" charset="2"/>
              </a:rPr>
              <a:t>pagerank</a:t>
            </a:r>
            <a:r>
              <a:rPr lang="en-GB" sz="2200" dirty="0">
                <a:sym typeface="Wingdings" pitchFamily="2" charset="2"/>
              </a:rPr>
              <a:t> of the station</a:t>
            </a:r>
          </a:p>
          <a:p>
            <a:pPr marL="0" lvl="0" indent="0" algn="l" rtl="0">
              <a:lnSpc>
                <a:spcPct val="145454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GB" sz="2200" dirty="0">
                <a:sym typeface="Wingdings" pitchFamily="2" charset="2"/>
              </a:rPr>
              <a:t>3. How can bike allocation be optimised</a:t>
            </a:r>
            <a:endParaRPr sz="2200" dirty="0"/>
          </a:p>
        </p:txBody>
      </p:sp>
      <p:sp>
        <p:nvSpPr>
          <p:cNvPr id="118" name="Google Shape;118;p2"/>
          <p:cNvSpPr txBox="1">
            <a:spLocks noGrp="1"/>
          </p:cNvSpPr>
          <p:nvPr>
            <p:ph type="sldNum" idx="12"/>
          </p:nvPr>
        </p:nvSpPr>
        <p:spPr>
          <a:xfrm>
            <a:off x="1131676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"/>
          <p:cNvSpPr txBox="1">
            <a:spLocks noGrp="1"/>
          </p:cNvSpPr>
          <p:nvPr>
            <p:ph type="body" idx="1"/>
          </p:nvPr>
        </p:nvSpPr>
        <p:spPr>
          <a:xfrm>
            <a:off x="623888" y="4110605"/>
            <a:ext cx="10053638" cy="66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18CEC30F-EB89-8778-9CC3-3A10553F3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>
            <a:extLst>
              <a:ext uri="{FF2B5EF4-FFF2-40B4-BE49-F238E27FC236}">
                <a16:creationId xmlns:a16="http://schemas.microsoft.com/office/drawing/2014/main" id="{4242F6AA-95A1-00FA-D968-82C87599F2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989" y="1924665"/>
            <a:ext cx="10053944" cy="295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nrope"/>
              <a:buNone/>
            </a:pPr>
            <a:r>
              <a:rPr lang="en-GB" sz="6600" dirty="0"/>
              <a:t>How many bikes are needed in total?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1822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</a:pPr>
            <a:r>
              <a:rPr lang="en-GB" dirty="0"/>
              <a:t>Factors that influence number of rides</a:t>
            </a:r>
            <a:endParaRPr dirty="0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2"/>
          </p:nvPr>
        </p:nvSpPr>
        <p:spPr>
          <a:xfrm>
            <a:off x="2244143" y="1263904"/>
            <a:ext cx="1799227" cy="67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dirty="0"/>
              <a:t>Month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</p:txBody>
      </p:sp>
      <p:sp>
        <p:nvSpPr>
          <p:cNvPr id="126" name="Google Shape;126;p3"/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401F55-5692-2581-889D-2B0A5A1D183D}"/>
              </a:ext>
            </a:extLst>
          </p:cNvPr>
          <p:cNvGrpSpPr/>
          <p:nvPr/>
        </p:nvGrpSpPr>
        <p:grpSpPr>
          <a:xfrm>
            <a:off x="112167" y="2196304"/>
            <a:ext cx="6063177" cy="4022094"/>
            <a:chOff x="112167" y="2196304"/>
            <a:chExt cx="6063177" cy="4022094"/>
          </a:xfrm>
        </p:grpSpPr>
        <p:pic>
          <p:nvPicPr>
            <p:cNvPr id="3" name="Picture 2" descr="A graph of a graph with a line&#10;&#10;Description automatically generated with medium confidence">
              <a:extLst>
                <a:ext uri="{FF2B5EF4-FFF2-40B4-BE49-F238E27FC236}">
                  <a16:creationId xmlns:a16="http://schemas.microsoft.com/office/drawing/2014/main" id="{9DF83713-071B-DF7B-C555-A619EE1B0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790" t="10964"/>
            <a:stretch/>
          </p:blipFill>
          <p:spPr>
            <a:xfrm>
              <a:off x="112167" y="2196304"/>
              <a:ext cx="6063177" cy="3714102"/>
            </a:xfrm>
            <a:prstGeom prst="rect">
              <a:avLst/>
            </a:prstGeom>
          </p:spPr>
        </p:pic>
        <p:sp>
          <p:nvSpPr>
            <p:cNvPr id="13" name="Google Shape;125;p3">
              <a:extLst>
                <a:ext uri="{FF2B5EF4-FFF2-40B4-BE49-F238E27FC236}">
                  <a16:creationId xmlns:a16="http://schemas.microsoft.com/office/drawing/2014/main" id="{E2EB4E14-32E5-A827-5F5E-1E1F7C7F1E7B}"/>
                </a:ext>
              </a:extLst>
            </p:cNvPr>
            <p:cNvSpPr txBox="1">
              <a:spLocks/>
            </p:cNvSpPr>
            <p:nvPr/>
          </p:nvSpPr>
          <p:spPr>
            <a:xfrm>
              <a:off x="1999097" y="5545422"/>
              <a:ext cx="1799227" cy="67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28600" algn="l" rtl="0">
                <a:lnSpc>
                  <a:spcPct val="133333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1pPr>
              <a:lvl2pPr marL="914400" marR="0" lvl="1" indent="-342900" algn="l" rtl="0">
                <a:lnSpc>
                  <a:spcPct val="144444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600" b="1" i="0" u="none" strike="noStrike" cap="none">
                  <a:solidFill>
                    <a:schemeClr val="dk1"/>
                  </a:solidFill>
                  <a:latin typeface="Manrope ExtraBold"/>
                  <a:ea typeface="Manrope ExtraBold"/>
                  <a:cs typeface="Manrope ExtraBold"/>
                  <a:sym typeface="Manrope"/>
                </a:defRPr>
              </a:lvl2pPr>
              <a:lvl3pPr marL="1371600" marR="0" lvl="2" indent="-342900" algn="l" rtl="0">
                <a:lnSpc>
                  <a:spcPct val="144444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3pPr>
              <a:lvl4pPr marL="1828800" marR="0" lvl="3" indent="-342900" algn="l" rtl="0">
                <a:lnSpc>
                  <a:spcPct val="144444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2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4pPr>
              <a:lvl5pPr marL="2286000" marR="0" lvl="4" indent="-228600" algn="l" rtl="0">
                <a:lnSpc>
                  <a:spcPct val="293333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  <a:defRPr sz="2300" b="1" i="0" u="none" strike="noStrike" cap="none">
                  <a:solidFill>
                    <a:schemeClr val="dk1"/>
                  </a:solidFill>
                  <a:latin typeface="Manrope ExtraBold"/>
                  <a:ea typeface="Manrope ExtraBold"/>
                  <a:cs typeface="Manrope ExtraBold"/>
                  <a:sym typeface="Manrope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1000"/>
                </a:spcBef>
                <a:buSzPts val="1600"/>
              </a:pPr>
              <a:r>
                <a:rPr lang="en-GB" dirty="0"/>
                <a:t>Month number</a:t>
              </a:r>
            </a:p>
            <a:p>
              <a:pPr marL="0" indent="0" algn="ctr">
                <a:lnSpc>
                  <a:spcPct val="150000"/>
                </a:lnSpc>
                <a:spcBef>
                  <a:spcPts val="1000"/>
                </a:spcBef>
                <a:buSzPts val="1600"/>
              </a:pPr>
              <a:endParaRPr lang="en-GB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6F2728-BF56-66D1-1280-09FC8E198EB8}"/>
              </a:ext>
            </a:extLst>
          </p:cNvPr>
          <p:cNvGrpSpPr/>
          <p:nvPr/>
        </p:nvGrpSpPr>
        <p:grpSpPr>
          <a:xfrm>
            <a:off x="6360231" y="1407864"/>
            <a:ext cx="5811981" cy="4839030"/>
            <a:chOff x="6360231" y="1407864"/>
            <a:chExt cx="5811981" cy="48390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1154018-9B36-C3D3-3E34-E53CAA1F8914}"/>
                </a:ext>
              </a:extLst>
            </p:cNvPr>
            <p:cNvGrpSpPr/>
            <p:nvPr/>
          </p:nvGrpSpPr>
          <p:grpSpPr>
            <a:xfrm>
              <a:off x="6360231" y="1407864"/>
              <a:ext cx="5811981" cy="4557681"/>
              <a:chOff x="6360231" y="1407864"/>
              <a:chExt cx="5811981" cy="4557681"/>
            </a:xfrm>
          </p:grpSpPr>
          <p:pic>
            <p:nvPicPr>
              <p:cNvPr id="11" name="Picture 10" descr="A graph of a graph&#10;&#10;Description automatically generated with medium confidence">
                <a:extLst>
                  <a:ext uri="{FF2B5EF4-FFF2-40B4-BE49-F238E27FC236}">
                    <a16:creationId xmlns:a16="http://schemas.microsoft.com/office/drawing/2014/main" id="{45186285-7653-E097-7DA2-50679B1E58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2824"/>
              <a:stretch/>
            </p:blipFill>
            <p:spPr>
              <a:xfrm>
                <a:off x="6360231" y="1965376"/>
                <a:ext cx="5811981" cy="4000169"/>
              </a:xfrm>
              <a:prstGeom prst="rect">
                <a:avLst/>
              </a:prstGeom>
            </p:spPr>
          </p:pic>
          <p:sp>
            <p:nvSpPr>
              <p:cNvPr id="12" name="Google Shape;125;p3">
                <a:extLst>
                  <a:ext uri="{FF2B5EF4-FFF2-40B4-BE49-F238E27FC236}">
                    <a16:creationId xmlns:a16="http://schemas.microsoft.com/office/drawing/2014/main" id="{E9CF9086-71E6-D9AD-82B0-728A50048F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13141" y="1407864"/>
                <a:ext cx="2906163" cy="788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rmAutofit fontScale="92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33333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defRPr>
                </a:lvl1pPr>
                <a:lvl2pPr marL="914400" marR="0" lvl="1" indent="-342900" algn="l" rtl="0">
                  <a:lnSpc>
                    <a:spcPct val="144444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600" b="1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"/>
                  </a:defRPr>
                </a:lvl2pPr>
                <a:lvl3pPr marL="1371600" marR="0" lvl="2" indent="-342900" algn="l" rtl="0">
                  <a:lnSpc>
                    <a:spcPct val="144444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600" b="0" i="0" u="none" strike="noStrike" cap="none"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defRPr>
                </a:lvl3pPr>
                <a:lvl4pPr marL="1828800" marR="0" lvl="3" indent="-342900" algn="l" rtl="0">
                  <a:lnSpc>
                    <a:spcPct val="144444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200" b="0" i="0" u="none" strike="noStrike" cap="none"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defRPr>
                </a:lvl4pPr>
                <a:lvl5pPr marL="2286000" marR="0" lvl="4" indent="-228600" algn="l" rtl="0">
                  <a:lnSpc>
                    <a:spcPct val="293333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  <a:defRPr sz="2300" b="1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spcBef>
                    <a:spcPts val="1000"/>
                  </a:spcBef>
                  <a:buSzPts val="1600"/>
                </a:pPr>
                <a:r>
                  <a:rPr lang="en-GB" dirty="0"/>
                  <a:t>Weekday – peak number of ride</a:t>
                </a:r>
              </a:p>
              <a:p>
                <a:pPr marL="0" indent="0" algn="ctr">
                  <a:lnSpc>
                    <a:spcPct val="150000"/>
                  </a:lnSpc>
                  <a:spcBef>
                    <a:spcPts val="1000"/>
                  </a:spcBef>
                  <a:buSzPts val="1600"/>
                </a:pPr>
                <a:endParaRPr lang="en-GB" dirty="0"/>
              </a:p>
            </p:txBody>
          </p:sp>
        </p:grpSp>
        <p:sp>
          <p:nvSpPr>
            <p:cNvPr id="14" name="Google Shape;125;p3">
              <a:extLst>
                <a:ext uri="{FF2B5EF4-FFF2-40B4-BE49-F238E27FC236}">
                  <a16:creationId xmlns:a16="http://schemas.microsoft.com/office/drawing/2014/main" id="{70B7B577-4DDC-7A06-CEC5-082E48F45743}"/>
                </a:ext>
              </a:extLst>
            </p:cNvPr>
            <p:cNvSpPr txBox="1">
              <a:spLocks/>
            </p:cNvSpPr>
            <p:nvPr/>
          </p:nvSpPr>
          <p:spPr>
            <a:xfrm>
              <a:off x="8366607" y="5573918"/>
              <a:ext cx="1799227" cy="67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28600" algn="l" rtl="0">
                <a:lnSpc>
                  <a:spcPct val="133333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1pPr>
              <a:lvl2pPr marL="914400" marR="0" lvl="1" indent="-342900" algn="l" rtl="0">
                <a:lnSpc>
                  <a:spcPct val="144444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600" b="1" i="0" u="none" strike="noStrike" cap="none">
                  <a:solidFill>
                    <a:schemeClr val="dk1"/>
                  </a:solidFill>
                  <a:latin typeface="Manrope ExtraBold"/>
                  <a:ea typeface="Manrope ExtraBold"/>
                  <a:cs typeface="Manrope ExtraBold"/>
                  <a:sym typeface="Manrope"/>
                </a:defRPr>
              </a:lvl2pPr>
              <a:lvl3pPr marL="1371600" marR="0" lvl="2" indent="-342900" algn="l" rtl="0">
                <a:lnSpc>
                  <a:spcPct val="144444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3pPr>
              <a:lvl4pPr marL="1828800" marR="0" lvl="3" indent="-342900" algn="l" rtl="0">
                <a:lnSpc>
                  <a:spcPct val="144444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2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4pPr>
              <a:lvl5pPr marL="2286000" marR="0" lvl="4" indent="-228600" algn="l" rtl="0">
                <a:lnSpc>
                  <a:spcPct val="293333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  <a:defRPr sz="2300" b="1" i="0" u="none" strike="noStrike" cap="none">
                  <a:solidFill>
                    <a:schemeClr val="dk1"/>
                  </a:solidFill>
                  <a:latin typeface="Manrope ExtraBold"/>
                  <a:ea typeface="Manrope ExtraBold"/>
                  <a:cs typeface="Manrope ExtraBold"/>
                  <a:sym typeface="Manrope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1000"/>
                </a:spcBef>
                <a:buSzPts val="1600"/>
              </a:pPr>
              <a:r>
                <a:rPr lang="en-GB" dirty="0"/>
                <a:t>Weekday number</a:t>
              </a:r>
            </a:p>
            <a:p>
              <a:pPr marL="0" indent="0" algn="ctr">
                <a:lnSpc>
                  <a:spcPct val="150000"/>
                </a:lnSpc>
                <a:spcBef>
                  <a:spcPts val="1000"/>
                </a:spcBef>
                <a:buSzPts val="1600"/>
              </a:pPr>
              <a:endParaRPr lang="en-GB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7F8B-BF1F-0D54-A287-4A321CFB9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Weekday and weekend have different hourly ride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AF714-6222-2452-0957-4784BC7B9F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pic>
        <p:nvPicPr>
          <p:cNvPr id="11" name="Picture 1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6BAA105-3DCF-40B5-6EE5-BDB05EA2BB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74" t="12398" b="5084"/>
          <a:stretch/>
        </p:blipFill>
        <p:spPr>
          <a:xfrm>
            <a:off x="291548" y="1854000"/>
            <a:ext cx="11900452" cy="43745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54A5C3-A4C8-ADC4-7860-2905E039C80F}"/>
              </a:ext>
            </a:extLst>
          </p:cNvPr>
          <p:cNvSpPr txBox="1"/>
          <p:nvPr/>
        </p:nvSpPr>
        <p:spPr>
          <a:xfrm>
            <a:off x="3460172" y="2576945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Weekday peaks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22C415-1A52-B950-6EFA-F8873432E7DB}"/>
              </a:ext>
            </a:extLst>
          </p:cNvPr>
          <p:cNvSpPr txBox="1"/>
          <p:nvPr/>
        </p:nvSpPr>
        <p:spPr>
          <a:xfrm>
            <a:off x="7529945" y="1626895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Weekday peaks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1F49B-1CD2-46C9-4C4A-FA0F5555C9B1}"/>
              </a:ext>
            </a:extLst>
          </p:cNvPr>
          <p:cNvSpPr txBox="1"/>
          <p:nvPr/>
        </p:nvSpPr>
        <p:spPr>
          <a:xfrm>
            <a:off x="5805053" y="2999509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Weekend Peaks</a:t>
            </a:r>
          </a:p>
        </p:txBody>
      </p:sp>
      <p:sp>
        <p:nvSpPr>
          <p:cNvPr id="3" name="Google Shape;125;p3">
            <a:extLst>
              <a:ext uri="{FF2B5EF4-FFF2-40B4-BE49-F238E27FC236}">
                <a16:creationId xmlns:a16="http://schemas.microsoft.com/office/drawing/2014/main" id="{9C94DA36-E541-810D-8344-CD6304BF0276}"/>
              </a:ext>
            </a:extLst>
          </p:cNvPr>
          <p:cNvSpPr txBox="1">
            <a:spLocks/>
          </p:cNvSpPr>
          <p:nvPr/>
        </p:nvSpPr>
        <p:spPr>
          <a:xfrm>
            <a:off x="5066816" y="6136312"/>
            <a:ext cx="1799227" cy="67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42900" algn="l" rtl="0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"/>
              </a:defRPr>
            </a:lvl2pPr>
            <a:lvl3pPr marL="1371600" marR="0" lvl="2" indent="-342900" algn="l" rtl="0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42900" algn="l" rtl="0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228600" algn="l" rtl="0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1000"/>
              </a:spcBef>
              <a:buSzPts val="1600"/>
            </a:pPr>
            <a:r>
              <a:rPr lang="en-GB" sz="1400" dirty="0"/>
              <a:t>Hour</a:t>
            </a:r>
            <a:endParaRPr lang="en-GB" dirty="0"/>
          </a:p>
          <a:p>
            <a:pPr marL="0" indent="0" algn="ctr">
              <a:lnSpc>
                <a:spcPct val="150000"/>
              </a:lnSpc>
              <a:spcBef>
                <a:spcPts val="1000"/>
              </a:spcBef>
              <a:buSzPts val="1600"/>
            </a:pPr>
            <a:endParaRPr lang="en-GB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093DEE58-26AD-4AC7-4A8C-497ABBA2DF36}"/>
              </a:ext>
            </a:extLst>
          </p:cNvPr>
          <p:cNvSpPr txBox="1">
            <a:spLocks/>
          </p:cNvSpPr>
          <p:nvPr/>
        </p:nvSpPr>
        <p:spPr>
          <a:xfrm rot="16200000">
            <a:off x="-734814" y="3293958"/>
            <a:ext cx="1799227" cy="67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42900" algn="l" rtl="0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"/>
              </a:defRPr>
            </a:lvl2pPr>
            <a:lvl3pPr marL="1371600" marR="0" lvl="2" indent="-342900" algn="l" rtl="0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42900" algn="l" rtl="0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228600" algn="l" rtl="0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1000"/>
              </a:spcBef>
              <a:buSzPts val="1600"/>
            </a:pPr>
            <a:r>
              <a:rPr lang="en-GB" sz="1400" dirty="0"/>
              <a:t>Number of bike rides</a:t>
            </a:r>
            <a:endParaRPr lang="en-GB" dirty="0"/>
          </a:p>
          <a:p>
            <a:pPr marL="0" indent="0" algn="ctr">
              <a:lnSpc>
                <a:spcPct val="150000"/>
              </a:lnSpc>
              <a:spcBef>
                <a:spcPts val="1000"/>
              </a:spcBef>
              <a:buSzPts val="1600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351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</a:pPr>
            <a:r>
              <a:rPr lang="en-GB" dirty="0"/>
              <a:t>To predict the bike demand per day</a:t>
            </a:r>
            <a:endParaRPr dirty="0"/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442801" y="2401423"/>
            <a:ext cx="4635038" cy="2962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b="1" dirty="0"/>
              <a:t>Use timeseries forecasting model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b="1" dirty="0"/>
              <a:t>Use gradient boosted tree algorithms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endParaRPr lang="en-GB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GB" b="1" dirty="0"/>
              <a:t>Features: year, month, weekdays,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GB" b="1" dirty="0"/>
              <a:t>To predict: peak bike demand of the day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</p:txBody>
      </p:sp>
      <p:sp>
        <p:nvSpPr>
          <p:cNvPr id="133" name="Google Shape;133;p4"/>
          <p:cNvSpPr txBox="1">
            <a:spLocks noGrp="1"/>
          </p:cNvSpPr>
          <p:nvPr>
            <p:ph type="sldNum" idx="12"/>
          </p:nvPr>
        </p:nvSpPr>
        <p:spPr>
          <a:xfrm>
            <a:off x="11275200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7" name="Picture 6" descr="A blue lines on a black background&#10;&#10;Description automatically generated">
            <a:extLst>
              <a:ext uri="{FF2B5EF4-FFF2-40B4-BE49-F238E27FC236}">
                <a16:creationId xmlns:a16="http://schemas.microsoft.com/office/drawing/2014/main" id="{6864FCFC-9D2B-2E0D-D269-FBDA999C0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800" y="1238250"/>
            <a:ext cx="5842000" cy="4381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F163E0-9504-7027-7C66-4DCF91545DBE}"/>
              </a:ext>
            </a:extLst>
          </p:cNvPr>
          <p:cNvSpPr txBox="1"/>
          <p:nvPr/>
        </p:nvSpPr>
        <p:spPr>
          <a:xfrm>
            <a:off x="6721813" y="5658661"/>
            <a:ext cx="4085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SARIMA is not enough </a:t>
            </a:r>
            <a:r>
              <a:rPr lang="en-US" dirty="0">
                <a:sym typeface="Wingdings" pitchFamily="2" charset="2"/>
              </a:rPr>
              <a:t> TBATS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</a:pPr>
            <a:r>
              <a:rPr lang="en-GB" dirty="0"/>
              <a:t>Model Comparison</a:t>
            </a:r>
            <a:endParaRPr dirty="0"/>
          </a:p>
        </p:txBody>
      </p:sp>
      <p:sp>
        <p:nvSpPr>
          <p:cNvPr id="151" name="Google Shape;151;p6"/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A290BF-71C0-27C9-4489-F9AF56EAA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377396"/>
              </p:ext>
            </p:extLst>
          </p:nvPr>
        </p:nvGraphicFramePr>
        <p:xfrm>
          <a:off x="234372" y="2112357"/>
          <a:ext cx="5400000" cy="2011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1880480963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3197174985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228820051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1234050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Model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MAE</a:t>
                      </a:r>
                      <a:endParaRPr lang="en-GB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RMSE</a:t>
                      </a:r>
                      <a:endParaRPr lang="en-GB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MAPE</a:t>
                      </a:r>
                      <a:endParaRPr lang="en-GB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26232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TBATS</a:t>
                      </a:r>
                      <a:endParaRPr lang="en-GB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235.36766158998800</a:t>
                      </a:r>
                      <a:endParaRPr lang="en-GB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271.405888197068</a:t>
                      </a:r>
                      <a:endParaRPr lang="en-GB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24.49188368426250</a:t>
                      </a:r>
                      <a:endParaRPr lang="en-GB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196088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XGBoost</a:t>
                      </a:r>
                      <a:endParaRPr lang="en-GB" b="1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144.62927017211900</a:t>
                      </a:r>
                      <a:endParaRPr lang="en-GB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192.48900666735000</a:t>
                      </a:r>
                      <a:endParaRPr lang="en-GB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15.711701201501700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29121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XGBoost with time-lagged features</a:t>
                      </a:r>
                      <a:endParaRPr lang="en-GB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141.8521827697750</a:t>
                      </a:r>
                      <a:endParaRPr lang="en-GB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190.42098087428500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15.990484020526500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87766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566DC9F-7F5E-1378-074A-FF8E0E0E81B4}"/>
              </a:ext>
            </a:extLst>
          </p:cNvPr>
          <p:cNvSpPr txBox="1"/>
          <p:nvPr/>
        </p:nvSpPr>
        <p:spPr>
          <a:xfrm>
            <a:off x="442798" y="4387174"/>
            <a:ext cx="48429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Both </a:t>
            </a:r>
            <a:r>
              <a:rPr lang="en-US" sz="1100" dirty="0" err="1"/>
              <a:t>XGBoost</a:t>
            </a:r>
            <a:r>
              <a:rPr lang="en-US" sz="1100" dirty="0"/>
              <a:t> model have hyperparameters optimized through grid search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3E8A55A-DBD7-C774-90A1-8C5101A8E575}"/>
              </a:ext>
            </a:extLst>
          </p:cNvPr>
          <p:cNvGrpSpPr/>
          <p:nvPr/>
        </p:nvGrpSpPr>
        <p:grpSpPr>
          <a:xfrm>
            <a:off x="6040558" y="1329932"/>
            <a:ext cx="5917070" cy="4217882"/>
            <a:chOff x="6040558" y="1329932"/>
            <a:chExt cx="5917070" cy="4217882"/>
          </a:xfrm>
        </p:grpSpPr>
        <p:pic>
          <p:nvPicPr>
            <p:cNvPr id="9" name="Picture 8" descr="A graph showing different colored lines&#10;&#10;Description automatically generated">
              <a:extLst>
                <a:ext uri="{FF2B5EF4-FFF2-40B4-BE49-F238E27FC236}">
                  <a16:creationId xmlns:a16="http://schemas.microsoft.com/office/drawing/2014/main" id="{68C19131-5FA2-CF40-3261-2A49CCC46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8328" y="1400063"/>
              <a:ext cx="5829300" cy="38862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F513CA-CF2D-9CF4-0250-335D883CE21D}"/>
                </a:ext>
              </a:extLst>
            </p:cNvPr>
            <p:cNvSpPr txBox="1"/>
            <p:nvPr/>
          </p:nvSpPr>
          <p:spPr>
            <a:xfrm>
              <a:off x="7821038" y="1329932"/>
              <a:ext cx="3236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Demand forecast from the best model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D347B74-02C5-2121-3765-80CC8DB20839}"/>
                </a:ext>
              </a:extLst>
            </p:cNvPr>
            <p:cNvSpPr txBox="1"/>
            <p:nvPr/>
          </p:nvSpPr>
          <p:spPr>
            <a:xfrm>
              <a:off x="8496703" y="5240037"/>
              <a:ext cx="18854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timepoints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F4E3BE4-259A-D104-C7E6-7F3584A41CC4}"/>
                </a:ext>
              </a:extLst>
            </p:cNvPr>
            <p:cNvSpPr txBox="1"/>
            <p:nvPr/>
          </p:nvSpPr>
          <p:spPr>
            <a:xfrm rot="16200000">
              <a:off x="5663692" y="2964308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Bike Count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>
          <a:extLst>
            <a:ext uri="{FF2B5EF4-FFF2-40B4-BE49-F238E27FC236}">
              <a16:creationId xmlns:a16="http://schemas.microsoft.com/office/drawing/2014/main" id="{6824A84B-FA61-435F-6BBE-3E5C10ADE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>
            <a:extLst>
              <a:ext uri="{FF2B5EF4-FFF2-40B4-BE49-F238E27FC236}">
                <a16:creationId xmlns:a16="http://schemas.microsoft.com/office/drawing/2014/main" id="{AA14C397-D0C3-5BD6-3AAD-61A3371085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</a:pPr>
            <a:r>
              <a:rPr lang="en-GB" dirty="0"/>
              <a:t>Conclusion</a:t>
            </a:r>
            <a:endParaRPr dirty="0"/>
          </a:p>
        </p:txBody>
      </p:sp>
      <p:sp>
        <p:nvSpPr>
          <p:cNvPr id="151" name="Google Shape;151;p6">
            <a:extLst>
              <a:ext uri="{FF2B5EF4-FFF2-40B4-BE49-F238E27FC236}">
                <a16:creationId xmlns:a16="http://schemas.microsoft.com/office/drawing/2014/main" id="{9C0240D8-9C72-DC7B-7112-017267269C5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6" name="Google Shape;132;p4">
            <a:extLst>
              <a:ext uri="{FF2B5EF4-FFF2-40B4-BE49-F238E27FC236}">
                <a16:creationId xmlns:a16="http://schemas.microsoft.com/office/drawing/2014/main" id="{0F563ED0-21A0-D145-9268-A92B34C8C7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2799" y="1420761"/>
            <a:ext cx="11376876" cy="433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GB" sz="2800" dirty="0"/>
              <a:t>Overall bike demand doesn’t increase every year.</a:t>
            </a:r>
          </a:p>
          <a:p>
            <a:pPr marL="5143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GB" sz="2800" dirty="0"/>
              <a:t>Daily bike demand fluctuate based on season and weekday and hour.</a:t>
            </a:r>
          </a:p>
          <a:p>
            <a:pPr marL="5143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GB" sz="2800" dirty="0"/>
              <a:t>Daily bike demand can be predicted and accurately forecasted.</a:t>
            </a:r>
          </a:p>
          <a:p>
            <a:pPr marL="514350" lvl="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GB" sz="2800" dirty="0"/>
              <a:t>Peak bike storage for 2024/11/04: 1255.3267 bikes.</a:t>
            </a:r>
          </a:p>
          <a:p>
            <a:pPr marL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23638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 txBox="1">
            <a:spLocks noGrp="1"/>
          </p:cNvSpPr>
          <p:nvPr>
            <p:ph type="title"/>
          </p:nvPr>
        </p:nvSpPr>
        <p:spPr>
          <a:xfrm>
            <a:off x="570989" y="1924665"/>
            <a:ext cx="10053944" cy="295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Manrope"/>
              <a:buNone/>
            </a:pPr>
            <a:r>
              <a:rPr lang="en-GB" sz="6600" dirty="0">
                <a:sym typeface="Wingdings" pitchFamily="2" charset="2"/>
              </a:rPr>
              <a:t>How are bikes distributed across stations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2">
      <a:dk1>
        <a:srgbClr val="14141B"/>
      </a:dk1>
      <a:lt1>
        <a:srgbClr val="FFFFFF"/>
      </a:lt1>
      <a:dk2>
        <a:srgbClr val="808080"/>
      </a:dk2>
      <a:lt2>
        <a:srgbClr val="EEEEEF"/>
      </a:lt2>
      <a:accent1>
        <a:srgbClr val="3796F6"/>
      </a:accent1>
      <a:accent2>
        <a:srgbClr val="F6B03F"/>
      </a:accent2>
      <a:accent3>
        <a:srgbClr val="F6543F"/>
      </a:accent3>
      <a:accent4>
        <a:srgbClr val="133869"/>
      </a:accent4>
      <a:accent5>
        <a:srgbClr val="4DBD74"/>
      </a:accent5>
      <a:accent6>
        <a:srgbClr val="64D3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3562</TotalTime>
  <Words>658</Words>
  <Application>Microsoft Macintosh PowerPoint</Application>
  <PresentationFormat>Widescreen</PresentationFormat>
  <Paragraphs>169</Paragraphs>
  <Slides>20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Manrope</vt:lpstr>
      <vt:lpstr>Calibri</vt:lpstr>
      <vt:lpstr>Wingdings</vt:lpstr>
      <vt:lpstr>Menlo</vt:lpstr>
      <vt:lpstr>Arial</vt:lpstr>
      <vt:lpstr>Manrope Medium</vt:lpstr>
      <vt:lpstr>Helvetica</vt:lpstr>
      <vt:lpstr>Helvetica Neue</vt:lpstr>
      <vt:lpstr>Manrope ExtraBold</vt:lpstr>
      <vt:lpstr>Office Theme</vt:lpstr>
      <vt:lpstr>Citi Bike Demand and Allocation Prediction</vt:lpstr>
      <vt:lpstr>The problem</vt:lpstr>
      <vt:lpstr>How many bikes are needed in total?</vt:lpstr>
      <vt:lpstr>Factors that influence number of rides</vt:lpstr>
      <vt:lpstr>Weekday and weekend have different hourly ride distribution</vt:lpstr>
      <vt:lpstr>To predict the bike demand per day</vt:lpstr>
      <vt:lpstr>Model Comparison</vt:lpstr>
      <vt:lpstr>Conclusion</vt:lpstr>
      <vt:lpstr>How are bikes distributed across stations</vt:lpstr>
      <vt:lpstr>Geo-spatial Exploration</vt:lpstr>
      <vt:lpstr>Geo-spatial Exploration – bike ride directionality</vt:lpstr>
      <vt:lpstr>Model training and comparison</vt:lpstr>
      <vt:lpstr>Model training and comparison</vt:lpstr>
      <vt:lpstr>Feature Explainability</vt:lpstr>
      <vt:lpstr>Feature Explainability</vt:lpstr>
      <vt:lpstr>Conclusion</vt:lpstr>
      <vt:lpstr>Bike allocation rebalancing using network flow algorithm</vt:lpstr>
      <vt:lpstr>Using network flow to optimize allocation rebalancing</vt:lpstr>
      <vt:lpstr>Graph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title page</dc:title>
  <dc:creator>Mark Palmer</dc:creator>
  <cp:lastModifiedBy>Mingran Cao</cp:lastModifiedBy>
  <cp:revision>7</cp:revision>
  <dcterms:created xsi:type="dcterms:W3CDTF">2022-01-05T10:29:45Z</dcterms:created>
  <dcterms:modified xsi:type="dcterms:W3CDTF">2024-11-03T23:53:53Z</dcterms:modified>
</cp:coreProperties>
</file>